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9" roundtripDataSignature="AMtx7mjTcm3wJWUC0/H/bzRsF+3qrTR9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180DD6-10F3-4D7E-9A2C-FAED25DA9F8F}">
  <a:tblStyle styleId="{CD180DD6-10F3-4D7E-9A2C-FAED25DA9F8F}"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2"/>
          </a:solidFill>
        </a:fill>
      </a:tcStyle>
    </a:firstRow>
    <a:neCell>
      <a:tcTxStyle/>
    </a:neCell>
    <a:nwCell>
      <a:tcTxStyle/>
    </a:nwCell>
  </a:tblStyle>
  <a:tblStyle styleId="{FBE4D285-E3D1-44DE-8FDA-1610976AB7F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3"/>
          <p:cNvSpPr/>
          <p:nvPr>
            <p:ph idx="2" type="pic"/>
          </p:nvPr>
        </p:nvSpPr>
        <p:spPr>
          <a:xfrm>
            <a:off x="5183188" y="987425"/>
            <a:ext cx="6172200" cy="4873625"/>
          </a:xfrm>
          <a:prstGeom prst="rect">
            <a:avLst/>
          </a:prstGeom>
          <a:noFill/>
          <a:ln>
            <a:noFill/>
          </a:ln>
        </p:spPr>
      </p:sp>
      <p:sp>
        <p:nvSpPr>
          <p:cNvPr id="68" name="Google Shape;68;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3429000"/>
            <a:ext cx="12192000" cy="350446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nvSpPr>
        <p:spPr>
          <a:xfrm>
            <a:off x="1825576" y="1667136"/>
            <a:ext cx="895531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1"/>
                </a:solidFill>
                <a:latin typeface="Times New Roman"/>
                <a:ea typeface="Times New Roman"/>
                <a:cs typeface="Times New Roman"/>
                <a:sym typeface="Times New Roman"/>
              </a:rPr>
              <a:t>HPC for Analysis of Biological Data</a:t>
            </a:r>
            <a:endParaRPr/>
          </a:p>
        </p:txBody>
      </p:sp>
      <p:sp>
        <p:nvSpPr>
          <p:cNvPr id="90" name="Google Shape;90;p1"/>
          <p:cNvSpPr txBox="1"/>
          <p:nvPr/>
        </p:nvSpPr>
        <p:spPr>
          <a:xfrm>
            <a:off x="1085014" y="4061444"/>
            <a:ext cx="10436436"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chemeClr val="dk1"/>
              </a:solidFill>
              <a:latin typeface="Arial"/>
              <a:ea typeface="Arial"/>
              <a:cs typeface="Arial"/>
              <a:sym typeface="Arial"/>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Dr. Yogita</a:t>
            </a:r>
            <a:r>
              <a:rPr lang="en-US" sz="2000">
                <a:solidFill>
                  <a:schemeClr val="dk1"/>
                </a:solidFill>
                <a:latin typeface="Arial"/>
                <a:ea typeface="Arial"/>
                <a:cs typeface="Arial"/>
                <a:sym typeface="Arial"/>
              </a:rPr>
              <a:t>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Department of Computer Science and Engineering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 NIT Meghalaya</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pic>
        <p:nvPicPr>
          <p:cNvPr id="91" name="Google Shape;91;p1"/>
          <p:cNvPicPr preferRelativeResize="0"/>
          <p:nvPr/>
        </p:nvPicPr>
        <p:blipFill rotWithShape="1">
          <a:blip r:embed="rId3">
            <a:alphaModFix/>
          </a:blip>
          <a:srcRect b="0" l="0" r="0" t="0"/>
          <a:stretch/>
        </p:blipFill>
        <p:spPr>
          <a:xfrm>
            <a:off x="5304926" y="2550353"/>
            <a:ext cx="1996613" cy="19127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p:nvPr/>
        </p:nvSpPr>
        <p:spPr>
          <a:xfrm>
            <a:off x="0" y="-24749"/>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Preliminary Concepts</a:t>
            </a:r>
            <a:endParaRPr/>
          </a:p>
        </p:txBody>
      </p:sp>
      <p:sp>
        <p:nvSpPr>
          <p:cNvPr id="153" name="Google Shape;1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4" name="Google Shape;154;p10"/>
          <p:cNvSpPr txBox="1"/>
          <p:nvPr/>
        </p:nvSpPr>
        <p:spPr>
          <a:xfrm>
            <a:off x="243769" y="966986"/>
            <a:ext cx="11560628" cy="234532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An interaction between two genes is represented as </a:t>
            </a:r>
            <a:r>
              <a:rPr b="1" lang="en-US" sz="2000">
                <a:solidFill>
                  <a:schemeClr val="dk1"/>
                </a:solidFill>
                <a:latin typeface="Times New Roman"/>
                <a:ea typeface="Times New Roman"/>
                <a:cs typeface="Times New Roman"/>
                <a:sym typeface="Times New Roman"/>
              </a:rPr>
              <a:t>G</a:t>
            </a:r>
            <a:r>
              <a:rPr b="1" baseline="-25000" lang="en-US" sz="2000">
                <a:solidFill>
                  <a:schemeClr val="dk1"/>
                </a:solidFill>
                <a:latin typeface="Times New Roman"/>
                <a:ea typeface="Times New Roman"/>
                <a:cs typeface="Times New Roman"/>
                <a:sym typeface="Times New Roman"/>
              </a:rPr>
              <a:t>A</a:t>
            </a:r>
            <a:r>
              <a:rPr b="1" lang="en-US" sz="2000">
                <a:solidFill>
                  <a:schemeClr val="dk1"/>
                </a:solidFill>
                <a:latin typeface="Times New Roman"/>
                <a:ea typeface="Times New Roman"/>
                <a:cs typeface="Times New Roman"/>
                <a:sym typeface="Times New Roman"/>
              </a:rPr>
              <a:t>      G</a:t>
            </a:r>
            <a:r>
              <a:rPr b="1" baseline="-25000" lang="en-US" sz="2000">
                <a:solidFill>
                  <a:schemeClr val="dk1"/>
                </a:solidFill>
                <a:latin typeface="Times New Roman"/>
                <a:ea typeface="Times New Roman"/>
                <a:cs typeface="Times New Roman"/>
                <a:sym typeface="Times New Roman"/>
              </a:rPr>
              <a:t>T</a:t>
            </a:r>
            <a:r>
              <a:rPr b="1" lang="en-US" sz="2000">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where </a:t>
            </a:r>
            <a:r>
              <a:rPr b="1" lang="en-US" sz="2000">
                <a:solidFill>
                  <a:schemeClr val="dk1"/>
                </a:solidFill>
                <a:latin typeface="Times New Roman"/>
                <a:ea typeface="Times New Roman"/>
                <a:cs typeface="Times New Roman"/>
                <a:sym typeface="Times New Roman"/>
              </a:rPr>
              <a:t>G</a:t>
            </a:r>
            <a:r>
              <a:rPr b="1" baseline="-25000" lang="en-US" sz="2000">
                <a:solidFill>
                  <a:schemeClr val="dk1"/>
                </a:solidFill>
                <a:latin typeface="Times New Roman"/>
                <a:ea typeface="Times New Roman"/>
                <a:cs typeface="Times New Roman"/>
                <a:sym typeface="Times New Roman"/>
              </a:rPr>
              <a:t>A</a:t>
            </a:r>
            <a:r>
              <a:rPr lang="en-US" sz="2000">
                <a:solidFill>
                  <a:schemeClr val="dk1"/>
                </a:solidFill>
                <a:latin typeface="Times New Roman"/>
                <a:ea typeface="Times New Roman"/>
                <a:cs typeface="Times New Roman"/>
                <a:sym typeface="Times New Roman"/>
              </a:rPr>
              <a:t> is gene A and </a:t>
            </a:r>
            <a:r>
              <a:rPr b="1" lang="en-US" sz="2000">
                <a:solidFill>
                  <a:schemeClr val="dk1"/>
                </a:solidFill>
                <a:latin typeface="Times New Roman"/>
                <a:ea typeface="Times New Roman"/>
                <a:cs typeface="Times New Roman"/>
                <a:sym typeface="Times New Roman"/>
              </a:rPr>
              <a:t>G</a:t>
            </a:r>
            <a:r>
              <a:rPr b="1" baseline="-25000" lang="en-US" sz="2000">
                <a:solidFill>
                  <a:schemeClr val="dk1"/>
                </a:solidFill>
                <a:latin typeface="Times New Roman"/>
                <a:ea typeface="Times New Roman"/>
                <a:cs typeface="Times New Roman"/>
                <a:sym typeface="Times New Roman"/>
              </a:rPr>
              <a:t>T</a:t>
            </a:r>
            <a:r>
              <a:rPr lang="en-US" sz="2000">
                <a:solidFill>
                  <a:schemeClr val="dk1"/>
                </a:solidFill>
                <a:latin typeface="Times New Roman"/>
                <a:ea typeface="Times New Roman"/>
                <a:cs typeface="Times New Roman"/>
                <a:sym typeface="Times New Roman"/>
              </a:rPr>
              <a:t> is target gene T. </a:t>
            </a:r>
            <a:endParaRPr/>
          </a:p>
          <a:p>
            <a:pPr indent="0" lvl="1" marL="457200" marR="0" rtl="0" algn="l">
              <a:lnSpc>
                <a:spcPct val="150000"/>
              </a:lnSpc>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-The interaction could be activating, where </a:t>
            </a:r>
            <a:r>
              <a:rPr b="1" i="0" lang="en-US" sz="2000" u="none" cap="none" strike="noStrike">
                <a:solidFill>
                  <a:schemeClr val="dk1"/>
                </a:solidFill>
                <a:latin typeface="Times New Roman"/>
                <a:ea typeface="Times New Roman"/>
                <a:cs typeface="Times New Roman"/>
                <a:sym typeface="Times New Roman"/>
              </a:rPr>
              <a:t>activator</a:t>
            </a:r>
            <a:r>
              <a:rPr b="0" i="0" lang="en-US" sz="2000" u="none" cap="none" strike="noStrike">
                <a:solidFill>
                  <a:schemeClr val="dk1"/>
                </a:solidFill>
                <a:latin typeface="Times New Roman"/>
                <a:ea typeface="Times New Roman"/>
                <a:cs typeface="Times New Roman"/>
                <a:sym typeface="Times New Roman"/>
              </a:rPr>
              <a:t> gene </a:t>
            </a:r>
            <a:r>
              <a:rPr b="1" i="0" lang="en-US" sz="2000" u="none" cap="none" strike="noStrike">
                <a:solidFill>
                  <a:schemeClr val="dk1"/>
                </a:solidFill>
                <a:latin typeface="Times New Roman"/>
                <a:ea typeface="Times New Roman"/>
                <a:cs typeface="Times New Roman"/>
                <a:sym typeface="Times New Roman"/>
              </a:rPr>
              <a:t>G</a:t>
            </a:r>
            <a:r>
              <a:rPr b="1" baseline="-25000" i="0" lang="en-US" sz="2000" u="none" cap="none" strike="noStrike">
                <a:solidFill>
                  <a:schemeClr val="dk1"/>
                </a:solidFill>
                <a:latin typeface="Times New Roman"/>
                <a:ea typeface="Times New Roman"/>
                <a:cs typeface="Times New Roman"/>
                <a:sym typeface="Times New Roman"/>
              </a:rPr>
              <a:t>A</a:t>
            </a:r>
            <a:r>
              <a:rPr b="0" i="0" lang="en-US" sz="2000" u="none" cap="none" strike="noStrike">
                <a:solidFill>
                  <a:schemeClr val="dk1"/>
                </a:solidFill>
                <a:latin typeface="Times New Roman"/>
                <a:ea typeface="Times New Roman"/>
                <a:cs typeface="Times New Roman"/>
                <a:sym typeface="Times New Roman"/>
              </a:rPr>
              <a:t> activates. </a:t>
            </a:r>
            <a:endParaRPr/>
          </a:p>
          <a:p>
            <a:pPr indent="0" lvl="1" marL="457200" marR="0" rtl="0" algn="l">
              <a:lnSpc>
                <a:spcPct val="150000"/>
              </a:lnSpc>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-The interaction could be repressing, where </a:t>
            </a:r>
            <a:r>
              <a:rPr b="1" i="0" lang="en-US" sz="2000" u="none" cap="none" strike="noStrike">
                <a:solidFill>
                  <a:schemeClr val="dk1"/>
                </a:solidFill>
                <a:latin typeface="Times New Roman"/>
                <a:ea typeface="Times New Roman"/>
                <a:cs typeface="Times New Roman"/>
                <a:sym typeface="Times New Roman"/>
              </a:rPr>
              <a:t>repressor</a:t>
            </a:r>
            <a:r>
              <a:rPr b="0" i="0" lang="en-US" sz="2000" u="none" cap="none" strike="noStrike">
                <a:solidFill>
                  <a:schemeClr val="dk1"/>
                </a:solidFill>
                <a:latin typeface="Times New Roman"/>
                <a:ea typeface="Times New Roman"/>
                <a:cs typeface="Times New Roman"/>
                <a:sym typeface="Times New Roman"/>
              </a:rPr>
              <a:t> gene </a:t>
            </a:r>
            <a:r>
              <a:rPr b="1" i="0" lang="en-US" sz="2000" u="none" cap="none" strike="noStrike">
                <a:solidFill>
                  <a:schemeClr val="dk1"/>
                </a:solidFill>
                <a:latin typeface="Times New Roman"/>
                <a:ea typeface="Times New Roman"/>
                <a:cs typeface="Times New Roman"/>
                <a:sym typeface="Times New Roman"/>
              </a:rPr>
              <a:t>G</a:t>
            </a:r>
            <a:r>
              <a:rPr b="1" baseline="-25000" i="0" lang="en-US" sz="2000" u="none" cap="none" strike="noStrike">
                <a:solidFill>
                  <a:schemeClr val="dk1"/>
                </a:solidFill>
                <a:latin typeface="Times New Roman"/>
                <a:ea typeface="Times New Roman"/>
                <a:cs typeface="Times New Roman"/>
                <a:sym typeface="Times New Roman"/>
              </a:rPr>
              <a:t>A</a:t>
            </a:r>
            <a:r>
              <a:rPr b="0" i="0" lang="en-US" sz="2000" u="none" cap="none" strike="noStrike">
                <a:solidFill>
                  <a:schemeClr val="dk1"/>
                </a:solidFill>
                <a:latin typeface="Times New Roman"/>
                <a:ea typeface="Times New Roman"/>
                <a:cs typeface="Times New Roman"/>
                <a:sym typeface="Times New Roman"/>
              </a:rPr>
              <a:t> represses </a:t>
            </a:r>
            <a:r>
              <a:rPr b="1" i="0" lang="en-US" sz="2000" u="none" cap="none" strike="noStrike">
                <a:solidFill>
                  <a:schemeClr val="dk1"/>
                </a:solidFill>
                <a:latin typeface="Times New Roman"/>
                <a:ea typeface="Times New Roman"/>
                <a:cs typeface="Times New Roman"/>
                <a:sym typeface="Times New Roman"/>
              </a:rPr>
              <a:t>G</a:t>
            </a:r>
            <a:r>
              <a:rPr b="1" baseline="-25000" i="0" lang="en-US" sz="2000" u="none" cap="none" strike="noStrike">
                <a:solidFill>
                  <a:schemeClr val="dk1"/>
                </a:solidFill>
                <a:latin typeface="Times New Roman"/>
                <a:ea typeface="Times New Roman"/>
                <a:cs typeface="Times New Roman"/>
                <a:sym typeface="Times New Roman"/>
              </a:rPr>
              <a:t>T</a:t>
            </a:r>
            <a:r>
              <a:rPr b="0" i="0" lang="en-US" sz="2000" u="none" cap="none" strike="noStrike">
                <a:solidFill>
                  <a:schemeClr val="dk1"/>
                </a:solidFill>
                <a:latin typeface="Times New Roman"/>
                <a:ea typeface="Times New Roman"/>
                <a:cs typeface="Times New Roman"/>
                <a:sym typeface="Times New Roman"/>
              </a:rPr>
              <a:t>. </a:t>
            </a:r>
            <a:endParaRPr/>
          </a:p>
          <a:p>
            <a:pPr indent="-342900" lvl="0" marL="342900" marR="0" rtl="0" algn="l">
              <a:lnSpc>
                <a:spcPct val="150000"/>
              </a:lnSpc>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A </a:t>
            </a:r>
            <a:r>
              <a:rPr b="1" lang="en-US" sz="2000">
                <a:solidFill>
                  <a:schemeClr val="dk1"/>
                </a:solidFill>
                <a:latin typeface="Times New Roman"/>
                <a:ea typeface="Times New Roman"/>
                <a:cs typeface="Times New Roman"/>
                <a:sym typeface="Times New Roman"/>
              </a:rPr>
              <a:t>gene triplet </a:t>
            </a:r>
            <a:r>
              <a:rPr lang="en-US" sz="2000">
                <a:solidFill>
                  <a:schemeClr val="dk1"/>
                </a:solidFill>
                <a:latin typeface="Times New Roman"/>
                <a:ea typeface="Times New Roman"/>
                <a:cs typeface="Times New Roman"/>
                <a:sym typeface="Times New Roman"/>
              </a:rPr>
              <a:t>is a group of three genes with a repressor-target-activator relationship. It is represented as  </a:t>
            </a:r>
            <a:endParaRPr/>
          </a:p>
          <a:p>
            <a:pPr indent="0" lvl="0" marL="0" marR="0" rtl="0" algn="l">
              <a:lnSpc>
                <a:spcPct val="150000"/>
              </a:lnSpc>
              <a:spcBef>
                <a:spcPts val="0"/>
              </a:spcBef>
              <a:spcAft>
                <a:spcPts val="0"/>
              </a:spcAft>
              <a:buNone/>
            </a:pPr>
            <a:r>
              <a:rPr b="1" lang="en-US" sz="2000">
                <a:solidFill>
                  <a:schemeClr val="dk1"/>
                </a:solidFill>
                <a:latin typeface="Times New Roman"/>
                <a:ea typeface="Times New Roman"/>
                <a:cs typeface="Times New Roman"/>
                <a:sym typeface="Times New Roman"/>
              </a:rPr>
              <a:t>	G</a:t>
            </a:r>
            <a:r>
              <a:rPr b="1" baseline="-25000" lang="en-US" sz="2000">
                <a:solidFill>
                  <a:schemeClr val="dk1"/>
                </a:solidFill>
                <a:latin typeface="Times New Roman"/>
                <a:ea typeface="Times New Roman"/>
                <a:cs typeface="Times New Roman"/>
                <a:sym typeface="Times New Roman"/>
              </a:rPr>
              <a:t>A</a:t>
            </a:r>
            <a:r>
              <a:rPr b="1" lang="en-US" sz="2000">
                <a:solidFill>
                  <a:schemeClr val="dk1"/>
                </a:solidFill>
                <a:latin typeface="Times New Roman"/>
                <a:ea typeface="Times New Roman"/>
                <a:cs typeface="Times New Roman"/>
                <a:sym typeface="Times New Roman"/>
              </a:rPr>
              <a:t>       G</a:t>
            </a:r>
            <a:r>
              <a:rPr b="1" baseline="-25000" lang="en-US" sz="2000">
                <a:solidFill>
                  <a:schemeClr val="dk1"/>
                </a:solidFill>
                <a:latin typeface="Times New Roman"/>
                <a:ea typeface="Times New Roman"/>
                <a:cs typeface="Times New Roman"/>
                <a:sym typeface="Times New Roman"/>
              </a:rPr>
              <a:t>T</a:t>
            </a:r>
            <a:r>
              <a:rPr b="1" lang="en-US" sz="2000">
                <a:solidFill>
                  <a:schemeClr val="dk1"/>
                </a:solidFill>
                <a:latin typeface="Times New Roman"/>
                <a:ea typeface="Times New Roman"/>
                <a:cs typeface="Times New Roman"/>
                <a:sym typeface="Times New Roman"/>
              </a:rPr>
              <a:t>       G</a:t>
            </a:r>
            <a:r>
              <a:rPr b="1" baseline="-25000" lang="en-US" sz="2000">
                <a:solidFill>
                  <a:schemeClr val="dk1"/>
                </a:solidFill>
                <a:latin typeface="Times New Roman"/>
                <a:ea typeface="Times New Roman"/>
                <a:cs typeface="Times New Roman"/>
                <a:sym typeface="Times New Roman"/>
              </a:rPr>
              <a:t>R</a:t>
            </a:r>
            <a:r>
              <a:rPr lang="en-US" sz="2000">
                <a:solidFill>
                  <a:schemeClr val="dk1"/>
                </a:solidFill>
                <a:latin typeface="Times New Roman"/>
                <a:ea typeface="Times New Roman"/>
                <a:cs typeface="Times New Roman"/>
                <a:sym typeface="Times New Roman"/>
              </a:rPr>
              <a:t>.</a:t>
            </a:r>
            <a:endParaRPr/>
          </a:p>
        </p:txBody>
      </p:sp>
      <p:cxnSp>
        <p:nvCxnSpPr>
          <p:cNvPr id="155" name="Google Shape;155;p10"/>
          <p:cNvCxnSpPr/>
          <p:nvPr/>
        </p:nvCxnSpPr>
        <p:spPr>
          <a:xfrm>
            <a:off x="1603052" y="3129594"/>
            <a:ext cx="370115" cy="0"/>
          </a:xfrm>
          <a:prstGeom prst="straightConnector1">
            <a:avLst/>
          </a:prstGeom>
          <a:noFill/>
          <a:ln cap="flat" cmpd="sng" w="19050">
            <a:solidFill>
              <a:schemeClr val="accent2"/>
            </a:solidFill>
            <a:prstDash val="solid"/>
            <a:miter lim="800000"/>
            <a:headEnd len="sm" w="sm" type="none"/>
            <a:tailEnd len="med" w="med" type="triangle"/>
          </a:ln>
        </p:spPr>
      </p:cxnSp>
      <p:cxnSp>
        <p:nvCxnSpPr>
          <p:cNvPr id="156" name="Google Shape;156;p10"/>
          <p:cNvCxnSpPr/>
          <p:nvPr/>
        </p:nvCxnSpPr>
        <p:spPr>
          <a:xfrm rot="10800000">
            <a:off x="2372663" y="3129594"/>
            <a:ext cx="359229" cy="0"/>
          </a:xfrm>
          <a:prstGeom prst="straightConnector1">
            <a:avLst/>
          </a:prstGeom>
          <a:noFill/>
          <a:ln cap="flat" cmpd="sng" w="19050">
            <a:solidFill>
              <a:schemeClr val="accent6"/>
            </a:solidFill>
            <a:prstDash val="solid"/>
            <a:miter lim="800000"/>
            <a:headEnd len="sm" w="sm" type="none"/>
            <a:tailEnd len="med" w="med" type="triangle"/>
          </a:ln>
        </p:spPr>
      </p:cxnSp>
      <p:graphicFrame>
        <p:nvGraphicFramePr>
          <p:cNvPr id="157" name="Google Shape;157;p10"/>
          <p:cNvGraphicFramePr/>
          <p:nvPr/>
        </p:nvGraphicFramePr>
        <p:xfrm>
          <a:off x="3223383" y="3585430"/>
          <a:ext cx="3000000" cy="3000000"/>
        </p:xfrm>
        <a:graphic>
          <a:graphicData uri="http://schemas.openxmlformats.org/drawingml/2006/table">
            <a:tbl>
              <a:tblPr bandRow="1" firstCol="1" firstRow="1">
                <a:noFill/>
                <a:tableStyleId>{CD180DD6-10F3-4D7E-9A2C-FAED25DA9F8F}</a:tableStyleId>
              </a:tblPr>
              <a:tblGrid>
                <a:gridCol w="1000525"/>
                <a:gridCol w="1001250"/>
                <a:gridCol w="1001250"/>
                <a:gridCol w="1001250"/>
                <a:gridCol w="1001250"/>
              </a:tblGrid>
              <a:tr h="498725">
                <a:tc>
                  <a:txBody>
                    <a:bodyPr/>
                    <a:lstStyle/>
                    <a:p>
                      <a:pPr indent="0" lvl="0" marL="0" marR="0" rtl="0" algn="ctr">
                        <a:lnSpc>
                          <a:spcPct val="115000"/>
                        </a:lnSpc>
                        <a:spcBef>
                          <a:spcPts val="0"/>
                        </a:spcBef>
                        <a:spcAft>
                          <a:spcPts val="0"/>
                        </a:spcAft>
                        <a:buNone/>
                      </a:pPr>
                      <a:r>
                        <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gene1</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gene2</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gene100</a:t>
                      </a:r>
                      <a:endParaRPr/>
                    </a:p>
                  </a:txBody>
                  <a:tcPr marT="0" marB="0" marR="68575" marL="68575"/>
                </a:tc>
              </a:tr>
              <a:tr h="498725">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Sample1</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0.03</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0.2</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0.67</a:t>
                      </a:r>
                      <a:endParaRPr/>
                    </a:p>
                  </a:txBody>
                  <a:tcPr marT="0" marB="0" marR="68575" marL="68575"/>
                </a:tc>
              </a:tr>
              <a:tr h="498725">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Sample2</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0.003</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0.09</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1.2</a:t>
                      </a:r>
                      <a:endParaRPr/>
                    </a:p>
                  </a:txBody>
                  <a:tcPr marT="0" marB="0" marR="68575" marL="68575"/>
                </a:tc>
              </a:tr>
              <a:tr h="498725">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0.3</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0.5</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0.9</a:t>
                      </a:r>
                      <a:endParaRPr/>
                    </a:p>
                  </a:txBody>
                  <a:tcPr marT="0" marB="0" marR="68575" marL="68575"/>
                </a:tc>
              </a:tr>
              <a:tr h="498725">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Sample3</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0.56</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1.2</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a:t>
                      </a:r>
                      <a:endParaRPr/>
                    </a:p>
                  </a:txBody>
                  <a:tcPr marT="0" marB="0" marR="68575" marL="68575"/>
                </a:tc>
                <a:tc>
                  <a:txBody>
                    <a:bodyPr/>
                    <a:lstStyle/>
                    <a:p>
                      <a:pPr indent="0" lvl="0" marL="0" marR="0" rtl="0" algn="just">
                        <a:lnSpc>
                          <a:spcPct val="115000"/>
                        </a:lnSpc>
                        <a:spcBef>
                          <a:spcPts val="0"/>
                        </a:spcBef>
                        <a:spcAft>
                          <a:spcPts val="0"/>
                        </a:spcAft>
                        <a:buNone/>
                      </a:pPr>
                      <a:r>
                        <a:rPr b="1" lang="en-US" sz="1400" u="none" cap="none" strike="noStrike">
                          <a:latin typeface="Arial"/>
                          <a:ea typeface="Arial"/>
                          <a:cs typeface="Arial"/>
                          <a:sym typeface="Arial"/>
                        </a:rPr>
                        <a:t>1.99</a:t>
                      </a:r>
                      <a:endParaRPr/>
                    </a:p>
                  </a:txBody>
                  <a:tcPr marT="0" marB="0" marR="68575" marL="68575"/>
                </a:tc>
              </a:tr>
            </a:tbl>
          </a:graphicData>
        </a:graphic>
      </p:graphicFrame>
      <p:sp>
        <p:nvSpPr>
          <p:cNvPr id="158" name="Google Shape;158;p10"/>
          <p:cNvSpPr txBox="1"/>
          <p:nvPr/>
        </p:nvSpPr>
        <p:spPr>
          <a:xfrm>
            <a:off x="3223383" y="6352142"/>
            <a:ext cx="53310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1: Gene expression dataset representation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p:nvPr/>
        </p:nvSpPr>
        <p:spPr>
          <a:xfrm>
            <a:off x="1" y="-18219"/>
            <a:ext cx="12192000" cy="65082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Methodology</a:t>
            </a:r>
            <a:endParaRPr/>
          </a:p>
        </p:txBody>
      </p:sp>
      <p:sp>
        <p:nvSpPr>
          <p:cNvPr id="164" name="Google Shape;164;p11"/>
          <p:cNvSpPr txBox="1"/>
          <p:nvPr>
            <p:ph idx="12" type="sldNum"/>
          </p:nvPr>
        </p:nvSpPr>
        <p:spPr>
          <a:xfrm>
            <a:off x="8301111" y="603279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5" name="Google Shape;165;p11"/>
          <p:cNvPicPr preferRelativeResize="0"/>
          <p:nvPr/>
        </p:nvPicPr>
        <p:blipFill rotWithShape="1">
          <a:blip r:embed="rId3">
            <a:alphaModFix/>
          </a:blip>
          <a:srcRect b="0" l="0" r="0" t="0"/>
          <a:stretch/>
        </p:blipFill>
        <p:spPr>
          <a:xfrm>
            <a:off x="419382" y="1588943"/>
            <a:ext cx="10405286" cy="1665587"/>
          </a:xfrm>
          <a:prstGeom prst="rect">
            <a:avLst/>
          </a:prstGeom>
          <a:noFill/>
          <a:ln>
            <a:noFill/>
          </a:ln>
        </p:spPr>
      </p:pic>
      <p:sp>
        <p:nvSpPr>
          <p:cNvPr id="166" name="Google Shape;166;p11"/>
          <p:cNvSpPr txBox="1"/>
          <p:nvPr/>
        </p:nvSpPr>
        <p:spPr>
          <a:xfrm>
            <a:off x="4196981" y="3410252"/>
            <a:ext cx="41041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3: Methodology flowchart</a:t>
            </a:r>
            <a:endParaRPr/>
          </a:p>
        </p:txBody>
      </p:sp>
      <p:sp>
        <p:nvSpPr>
          <p:cNvPr id="167" name="Google Shape;167;p11"/>
          <p:cNvSpPr txBox="1"/>
          <p:nvPr/>
        </p:nvSpPr>
        <p:spPr>
          <a:xfrm>
            <a:off x="170305" y="2952923"/>
            <a:ext cx="10892901" cy="3631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Experimental Setup and Tools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Python 3.7.0 was used for data preprocessing and result analysis and visualization. </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 RSES 2.2.2 Tool was used for identiﬁcation of key genes from gene expression dataset using Rough Set Theory.</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Fuzzy Toolbox from MATLAB 2017a was used for designing Fuzzy Inference System for triplet generation.</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11"/>
          <p:cNvSpPr txBox="1"/>
          <p:nvPr/>
        </p:nvSpPr>
        <p:spPr>
          <a:xfrm>
            <a:off x="36739" y="632602"/>
            <a:ext cx="1123025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r>
              <a:rPr lang="en-US" sz="2400">
                <a:solidFill>
                  <a:schemeClr val="dk1"/>
                </a:solidFill>
                <a:latin typeface="Times New Roman"/>
                <a:ea typeface="Times New Roman"/>
                <a:cs typeface="Times New Roman"/>
                <a:sym typeface="Times New Roman"/>
              </a:rPr>
              <a:t>The methodology adapted for this project work includes the following steps. It is followed by experimental setup and tools used to accomplish the project tasks.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Times New Roman"/>
                <a:ea typeface="Times New Roman"/>
                <a:cs typeface="Times New Roman"/>
                <a:sym typeface="Times New Roman"/>
              </a:rPr>
              <a:t>    </a:t>
            </a:r>
            <a:r>
              <a:rPr b="1" lang="en-US" sz="3600">
                <a:solidFill>
                  <a:srgbClr val="FFFF00"/>
                </a:solidFill>
                <a:latin typeface="Times New Roman"/>
                <a:ea typeface="Times New Roman"/>
                <a:cs typeface="Times New Roman"/>
                <a:sym typeface="Times New Roman"/>
              </a:rPr>
              <a:t>Methodology:</a:t>
            </a:r>
            <a:endParaRPr/>
          </a:p>
        </p:txBody>
      </p:sp>
      <p:sp>
        <p:nvSpPr>
          <p:cNvPr id="174" name="Google Shape;17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175" name="Google Shape;175;p12"/>
          <p:cNvSpPr txBox="1"/>
          <p:nvPr/>
        </p:nvSpPr>
        <p:spPr>
          <a:xfrm>
            <a:off x="3260035" y="184704"/>
            <a:ext cx="41346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Dataset Used</a:t>
            </a:r>
            <a:endParaRPr/>
          </a:p>
        </p:txBody>
      </p:sp>
      <p:sp>
        <p:nvSpPr>
          <p:cNvPr id="176" name="Google Shape;176;p12"/>
          <p:cNvSpPr txBox="1"/>
          <p:nvPr/>
        </p:nvSpPr>
        <p:spPr>
          <a:xfrm>
            <a:off x="4860817" y="5592274"/>
            <a:ext cx="28763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2: Dataset used</a:t>
            </a:r>
            <a:endParaRPr/>
          </a:p>
        </p:txBody>
      </p:sp>
      <p:graphicFrame>
        <p:nvGraphicFramePr>
          <p:cNvPr id="177" name="Google Shape;177;p12"/>
          <p:cNvGraphicFramePr/>
          <p:nvPr/>
        </p:nvGraphicFramePr>
        <p:xfrm>
          <a:off x="2305878" y="1211984"/>
          <a:ext cx="3000000" cy="3000000"/>
        </p:xfrm>
        <a:graphic>
          <a:graphicData uri="http://schemas.openxmlformats.org/drawingml/2006/table">
            <a:tbl>
              <a:tblPr bandRow="1" firstRow="1">
                <a:noFill/>
                <a:tableStyleId>{FBE4D285-E3D1-44DE-8FDA-1610976AB7F9}</a:tableStyleId>
              </a:tblPr>
              <a:tblGrid>
                <a:gridCol w="3516100"/>
                <a:gridCol w="4332100"/>
              </a:tblGrid>
              <a:tr h="636175">
                <a:tc>
                  <a:txBody>
                    <a:bodyPr/>
                    <a:lstStyle/>
                    <a:p>
                      <a:pPr indent="0" lvl="0" marL="0" marR="0" rtl="0" algn="l">
                        <a:spcBef>
                          <a:spcPts val="0"/>
                        </a:spcBef>
                        <a:spcAft>
                          <a:spcPts val="0"/>
                        </a:spcAft>
                        <a:buNone/>
                      </a:pPr>
                      <a:r>
                        <a:rPr b="0" lang="en-US" sz="2000" u="none" cap="none" strike="noStrike">
                          <a:latin typeface="Times New Roman"/>
                          <a:ea typeface="Times New Roman"/>
                          <a:cs typeface="Times New Roman"/>
                          <a:sym typeface="Times New Roman"/>
                        </a:rPr>
                        <a:t>Disease:</a:t>
                      </a:r>
                      <a:endParaRPr/>
                    </a:p>
                  </a:txBody>
                  <a:tcPr marT="45725" marB="45725" marR="91450" marL="91450"/>
                </a:tc>
                <a:tc>
                  <a:txBody>
                    <a:bodyPr/>
                    <a:lstStyle/>
                    <a:p>
                      <a:pPr indent="0" lvl="0" marL="0" marR="0" rtl="0" algn="just">
                        <a:spcBef>
                          <a:spcPts val="0"/>
                        </a:spcBef>
                        <a:spcAft>
                          <a:spcPts val="0"/>
                        </a:spcAft>
                        <a:buNone/>
                      </a:pPr>
                      <a:r>
                        <a:rPr b="1" lang="en-US" sz="2000" u="none" cap="none" strike="noStrike">
                          <a:latin typeface="Times New Roman"/>
                          <a:ea typeface="Times New Roman"/>
                          <a:cs typeface="Times New Roman"/>
                          <a:sym typeface="Times New Roman"/>
                        </a:rPr>
                        <a:t>Lung Adenocarcinoma</a:t>
                      </a:r>
                      <a:endParaRPr/>
                    </a:p>
                  </a:txBody>
                  <a:tcPr marT="45725" marB="45725" marR="91450" marL="91450"/>
                </a:tc>
              </a:tr>
              <a:tr h="616850">
                <a:tc>
                  <a:txBody>
                    <a:bodyPr/>
                    <a:lstStyle/>
                    <a:p>
                      <a:pPr indent="0" lvl="0" marL="0" marR="0" rtl="0" algn="l">
                        <a:spcBef>
                          <a:spcPts val="0"/>
                        </a:spcBef>
                        <a:spcAft>
                          <a:spcPts val="0"/>
                        </a:spcAft>
                        <a:buNone/>
                      </a:pPr>
                      <a:r>
                        <a:rPr lang="en-US" sz="2000" u="none" cap="none" strike="noStrike">
                          <a:latin typeface="Times New Roman"/>
                          <a:ea typeface="Times New Roman"/>
                          <a:cs typeface="Times New Roman"/>
                          <a:sym typeface="Times New Roman"/>
                        </a:rPr>
                        <a:t>GEO Accession No. :</a:t>
                      </a:r>
                      <a:endParaRPr/>
                    </a:p>
                  </a:txBody>
                  <a:tcPr marT="45725" marB="45725" marR="91450" marL="91450"/>
                </a:tc>
                <a:tc>
                  <a:txBody>
                    <a:bodyPr/>
                    <a:lstStyle/>
                    <a:p>
                      <a:pPr indent="0" lvl="0" marL="0" marR="0" rtl="0" algn="just">
                        <a:spcBef>
                          <a:spcPts val="0"/>
                        </a:spcBef>
                        <a:spcAft>
                          <a:spcPts val="0"/>
                        </a:spcAft>
                        <a:buNone/>
                      </a:pPr>
                      <a:r>
                        <a:rPr b="1" lang="en-US" sz="2000" u="none" cap="none" strike="noStrike">
                          <a:latin typeface="Times New Roman"/>
                          <a:ea typeface="Times New Roman"/>
                          <a:cs typeface="Times New Roman"/>
                          <a:sym typeface="Times New Roman"/>
                        </a:rPr>
                        <a:t>GSE10072</a:t>
                      </a:r>
                      <a:endParaRPr/>
                    </a:p>
                  </a:txBody>
                  <a:tcPr marT="45725" marB="45725" marR="91450" marL="91450"/>
                </a:tc>
              </a:tr>
              <a:tr h="616850">
                <a:tc>
                  <a:txBody>
                    <a:bodyPr/>
                    <a:lstStyle/>
                    <a:p>
                      <a:pPr indent="0" lvl="0" marL="0" marR="0" rtl="0" algn="l">
                        <a:spcBef>
                          <a:spcPts val="0"/>
                        </a:spcBef>
                        <a:spcAft>
                          <a:spcPts val="0"/>
                        </a:spcAft>
                        <a:buNone/>
                      </a:pPr>
                      <a:r>
                        <a:rPr lang="en-US" sz="2000" u="none" cap="none" strike="noStrike">
                          <a:latin typeface="Times New Roman"/>
                          <a:ea typeface="Times New Roman"/>
                          <a:cs typeface="Times New Roman"/>
                          <a:sym typeface="Times New Roman"/>
                        </a:rPr>
                        <a:t>No. of genes (columns):</a:t>
                      </a:r>
                      <a:endParaRPr/>
                    </a:p>
                  </a:txBody>
                  <a:tcPr marT="45725" marB="45725" marR="91450" marL="91450"/>
                </a:tc>
                <a:tc>
                  <a:txBody>
                    <a:bodyPr/>
                    <a:lstStyle/>
                    <a:p>
                      <a:pPr indent="0" lvl="0" marL="0" marR="0" rtl="0" algn="just">
                        <a:spcBef>
                          <a:spcPts val="0"/>
                        </a:spcBef>
                        <a:spcAft>
                          <a:spcPts val="0"/>
                        </a:spcAft>
                        <a:buNone/>
                      </a:pPr>
                      <a:r>
                        <a:rPr b="1" lang="en-US" sz="2000" u="none" cap="none" strike="noStrike">
                          <a:latin typeface="Times New Roman"/>
                          <a:ea typeface="Times New Roman"/>
                          <a:cs typeface="Times New Roman"/>
                          <a:sym typeface="Times New Roman"/>
                        </a:rPr>
                        <a:t>22283</a:t>
                      </a:r>
                      <a:endParaRPr/>
                    </a:p>
                  </a:txBody>
                  <a:tcPr marT="45725" marB="45725" marR="91450" marL="91450"/>
                </a:tc>
              </a:tr>
              <a:tr h="616850">
                <a:tc>
                  <a:txBody>
                    <a:bodyPr/>
                    <a:lstStyle/>
                    <a:p>
                      <a:pPr indent="0" lvl="0" marL="0" marR="0" rtl="0" algn="l">
                        <a:spcBef>
                          <a:spcPts val="0"/>
                        </a:spcBef>
                        <a:spcAft>
                          <a:spcPts val="0"/>
                        </a:spcAft>
                        <a:buNone/>
                      </a:pPr>
                      <a:r>
                        <a:rPr lang="en-US" sz="2000" u="none" cap="none" strike="noStrike">
                          <a:latin typeface="Times New Roman"/>
                          <a:ea typeface="Times New Roman"/>
                          <a:cs typeface="Times New Roman"/>
                          <a:sym typeface="Times New Roman"/>
                        </a:rPr>
                        <a:t>No. of samples (rows):</a:t>
                      </a:r>
                      <a:endParaRPr/>
                    </a:p>
                  </a:txBody>
                  <a:tcPr marT="45725" marB="45725" marR="91450" marL="91450"/>
                </a:tc>
                <a:tc>
                  <a:txBody>
                    <a:bodyPr/>
                    <a:lstStyle/>
                    <a:p>
                      <a:pPr indent="0" lvl="0" marL="0" marR="0" rtl="0" algn="just">
                        <a:spcBef>
                          <a:spcPts val="0"/>
                        </a:spcBef>
                        <a:spcAft>
                          <a:spcPts val="0"/>
                        </a:spcAft>
                        <a:buNone/>
                      </a:pPr>
                      <a:r>
                        <a:rPr b="1" lang="en-US" sz="2000" u="none" cap="none" strike="noStrike">
                          <a:latin typeface="Times New Roman"/>
                          <a:ea typeface="Times New Roman"/>
                          <a:cs typeface="Times New Roman"/>
                          <a:sym typeface="Times New Roman"/>
                        </a:rPr>
                        <a:t>107</a:t>
                      </a:r>
                      <a:endParaRPr/>
                    </a:p>
                  </a:txBody>
                  <a:tcPr marT="45725" marB="45725" marR="91450" marL="91450"/>
                </a:tc>
              </a:tr>
              <a:tr h="616850">
                <a:tc>
                  <a:txBody>
                    <a:bodyPr/>
                    <a:lstStyle/>
                    <a:p>
                      <a:pPr indent="0" lvl="0" marL="0" marR="0" rtl="0" algn="l">
                        <a:spcBef>
                          <a:spcPts val="0"/>
                        </a:spcBef>
                        <a:spcAft>
                          <a:spcPts val="0"/>
                        </a:spcAft>
                        <a:buNone/>
                      </a:pPr>
                      <a:r>
                        <a:rPr lang="en-US" sz="2000" u="none" cap="none" strike="noStrike">
                          <a:latin typeface="Times New Roman"/>
                          <a:ea typeface="Times New Roman"/>
                          <a:cs typeface="Times New Roman"/>
                          <a:sym typeface="Times New Roman"/>
                        </a:rPr>
                        <a:t>No. of Tumor Samples:</a:t>
                      </a:r>
                      <a:endParaRPr/>
                    </a:p>
                  </a:txBody>
                  <a:tcPr marT="45725" marB="45725" marR="91450" marL="91450"/>
                </a:tc>
                <a:tc>
                  <a:txBody>
                    <a:bodyPr/>
                    <a:lstStyle/>
                    <a:p>
                      <a:pPr indent="0" lvl="0" marL="0" marR="0" rtl="0" algn="just">
                        <a:spcBef>
                          <a:spcPts val="0"/>
                        </a:spcBef>
                        <a:spcAft>
                          <a:spcPts val="0"/>
                        </a:spcAft>
                        <a:buNone/>
                      </a:pPr>
                      <a:r>
                        <a:rPr b="1" lang="en-US" sz="2000" u="none" cap="none" strike="noStrike">
                          <a:latin typeface="Times New Roman"/>
                          <a:ea typeface="Times New Roman"/>
                          <a:cs typeface="Times New Roman"/>
                          <a:sym typeface="Times New Roman"/>
                        </a:rPr>
                        <a:t>58</a:t>
                      </a:r>
                      <a:endParaRPr/>
                    </a:p>
                  </a:txBody>
                  <a:tcPr marT="45725" marB="45725" marR="91450" marL="91450"/>
                </a:tc>
              </a:tr>
              <a:tr h="616850">
                <a:tc>
                  <a:txBody>
                    <a:bodyPr/>
                    <a:lstStyle/>
                    <a:p>
                      <a:pPr indent="0" lvl="0" marL="0" marR="0" rtl="0" algn="l">
                        <a:spcBef>
                          <a:spcPts val="0"/>
                        </a:spcBef>
                        <a:spcAft>
                          <a:spcPts val="0"/>
                        </a:spcAft>
                        <a:buNone/>
                      </a:pPr>
                      <a:r>
                        <a:rPr lang="en-US" sz="2000" u="none" cap="none" strike="noStrike">
                          <a:latin typeface="Times New Roman"/>
                          <a:ea typeface="Times New Roman"/>
                          <a:cs typeface="Times New Roman"/>
                          <a:sym typeface="Times New Roman"/>
                        </a:rPr>
                        <a:t>No. of Non-Tumor Samples:</a:t>
                      </a:r>
                      <a:endParaRPr/>
                    </a:p>
                  </a:txBody>
                  <a:tcPr marT="45725" marB="45725" marR="91450" marL="91450"/>
                </a:tc>
                <a:tc>
                  <a:txBody>
                    <a:bodyPr/>
                    <a:lstStyle/>
                    <a:p>
                      <a:pPr indent="0" lvl="0" marL="0" marR="0" rtl="0" algn="just">
                        <a:spcBef>
                          <a:spcPts val="0"/>
                        </a:spcBef>
                        <a:spcAft>
                          <a:spcPts val="0"/>
                        </a:spcAft>
                        <a:buNone/>
                      </a:pPr>
                      <a:r>
                        <a:rPr b="1" lang="en-US" sz="2000" u="none" cap="none" strike="noStrike">
                          <a:latin typeface="Times New Roman"/>
                          <a:ea typeface="Times New Roman"/>
                          <a:cs typeface="Times New Roman"/>
                          <a:sym typeface="Times New Roman"/>
                        </a:rPr>
                        <a:t>49</a:t>
                      </a:r>
                      <a:endParaRPr/>
                    </a:p>
                  </a:txBody>
                  <a:tcPr marT="45725" marB="45725" marR="91450" marL="91450"/>
                </a:tc>
              </a:tr>
              <a:tr h="616850">
                <a:tc>
                  <a:txBody>
                    <a:bodyPr/>
                    <a:lstStyle/>
                    <a:p>
                      <a:pPr indent="0" lvl="0" marL="0" marR="0" rtl="0" algn="l">
                        <a:spcBef>
                          <a:spcPts val="0"/>
                        </a:spcBef>
                        <a:spcAft>
                          <a:spcPts val="0"/>
                        </a:spcAft>
                        <a:buNone/>
                      </a:pPr>
                      <a:r>
                        <a:rPr lang="en-US" sz="2000" u="none" cap="none" strike="noStrike">
                          <a:latin typeface="Times New Roman"/>
                          <a:ea typeface="Times New Roman"/>
                          <a:cs typeface="Times New Roman"/>
                          <a:sym typeface="Times New Roman"/>
                        </a:rPr>
                        <a:t>Microarray Technology:</a:t>
                      </a:r>
                      <a:endParaRPr/>
                    </a:p>
                  </a:txBody>
                  <a:tcPr marT="45725" marB="45725" marR="91450" marL="91450"/>
                </a:tc>
                <a:tc>
                  <a:txBody>
                    <a:bodyPr/>
                    <a:lstStyle/>
                    <a:p>
                      <a:pPr indent="0" lvl="0" marL="0" marR="0" rtl="0" algn="just">
                        <a:spcBef>
                          <a:spcPts val="0"/>
                        </a:spcBef>
                        <a:spcAft>
                          <a:spcPts val="0"/>
                        </a:spcAft>
                        <a:buNone/>
                      </a:pPr>
                      <a:r>
                        <a:rPr b="1" lang="en-US" sz="2000" u="none" cap="none" strike="noStrike">
                          <a:latin typeface="Times New Roman"/>
                          <a:ea typeface="Times New Roman"/>
                          <a:cs typeface="Times New Roman"/>
                          <a:sym typeface="Times New Roman"/>
                        </a:rPr>
                        <a:t>HG-U133A</a:t>
                      </a:r>
                      <a:endParaRPr/>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Methodology: Dimensionality Reduction</a:t>
            </a:r>
            <a:endParaRPr/>
          </a:p>
        </p:txBody>
      </p:sp>
      <p:sp>
        <p:nvSpPr>
          <p:cNvPr id="183" name="Google Shape;18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4" name="Google Shape;184;p13"/>
          <p:cNvSpPr txBox="1"/>
          <p:nvPr/>
        </p:nvSpPr>
        <p:spPr>
          <a:xfrm>
            <a:off x="235291" y="991121"/>
            <a:ext cx="11721418" cy="329320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Times New Roman"/>
                <a:ea typeface="Times New Roman"/>
                <a:cs typeface="Times New Roman"/>
                <a:sym typeface="Times New Roman"/>
              </a:rPr>
              <a:t>Dimensionality Reduction using Rough Set Theory (RST)</a:t>
            </a:r>
            <a:endParaRPr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For extracting key genes from gene expression dataset using RST the following steps were undertaken:</a:t>
            </a:r>
            <a:endParaRPr/>
          </a:p>
          <a:p>
            <a:pPr indent="0" lvl="0" marL="0" marR="0" rtl="0" algn="just">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42900" lvl="1" marL="800100" marR="0" rtl="0" algn="just">
              <a:spcBef>
                <a:spcPts val="0"/>
              </a:spcBef>
              <a:spcAft>
                <a:spcPts val="0"/>
              </a:spcAft>
              <a:buClr>
                <a:schemeClr val="dk1"/>
              </a:buClr>
              <a:buSzPts val="2400"/>
              <a:buFont typeface="Arial"/>
              <a:buChar char="•"/>
            </a:pPr>
            <a:r>
              <a:rPr b="1" i="0" lang="en-US" sz="2400" u="none" cap="none" strike="noStrike">
                <a:solidFill>
                  <a:schemeClr val="dk1"/>
                </a:solidFill>
                <a:latin typeface="Times New Roman"/>
                <a:ea typeface="Times New Roman"/>
                <a:cs typeface="Times New Roman"/>
                <a:sym typeface="Times New Roman"/>
              </a:rPr>
              <a:t>Reduct Generation </a:t>
            </a:r>
            <a:endParaRPr/>
          </a:p>
          <a:p>
            <a:pPr indent="0" lvl="2" marL="914400" marR="0" rtl="0" algn="just">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Given a decision system, Rough Sets work by generating reducts which are a minimal set of attributes from the entire set of attributes which maintains the dependency of decision attributes on conditional attributes.</a:t>
            </a:r>
            <a:endParaRPr b="1" i="0" sz="2400" u="none" cap="none" strike="noStrike">
              <a:solidFill>
                <a:schemeClr val="dk1"/>
              </a:solidFill>
              <a:latin typeface="Times New Roman"/>
              <a:ea typeface="Times New Roman"/>
              <a:cs typeface="Times New Roman"/>
              <a:sym typeface="Times New Roman"/>
            </a:endParaRPr>
          </a:p>
          <a:p>
            <a:pPr indent="0" lvl="1" marL="457200" marR="0" rtl="0" algn="just">
              <a:spcBef>
                <a:spcPts val="0"/>
              </a:spcBef>
              <a:spcAft>
                <a:spcPts val="0"/>
              </a:spcAft>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Reduct Calculation using Genetic Algorithm</a:t>
            </a:r>
            <a:endParaRPr/>
          </a:p>
        </p:txBody>
      </p:sp>
      <p:sp>
        <p:nvSpPr>
          <p:cNvPr id="190" name="Google Shape;19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1" name="Google Shape;191;p14"/>
          <p:cNvSpPr txBox="1"/>
          <p:nvPr/>
        </p:nvSpPr>
        <p:spPr>
          <a:xfrm>
            <a:off x="332389" y="1356005"/>
            <a:ext cx="6489574" cy="34127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Times New Roman"/>
                <a:ea typeface="Times New Roman"/>
                <a:cs typeface="Times New Roman"/>
                <a:sym typeface="Times New Roman"/>
              </a:rPr>
              <a:t>Application of RST for Key Genes extraction from dataset</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RSES 2.2.2 Tool has been used to apply RST for extracting the key genes.</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Genetic Algorithm was used for finding reducts and the following graph shows population size which is a GA parameter w.r.t accuracy and this was used to find optimal population size.</a:t>
            </a:r>
            <a:endParaRPr/>
          </a:p>
          <a:p>
            <a:pPr indent="0" lvl="0" marL="0" marR="0" rtl="0" algn="just">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192" name="Google Shape;192;p14"/>
          <p:cNvPicPr preferRelativeResize="0"/>
          <p:nvPr/>
        </p:nvPicPr>
        <p:blipFill rotWithShape="1">
          <a:blip r:embed="rId3">
            <a:alphaModFix/>
          </a:blip>
          <a:srcRect b="0" l="0" r="0" t="0"/>
          <a:stretch/>
        </p:blipFill>
        <p:spPr>
          <a:xfrm>
            <a:off x="7035027" y="1356005"/>
            <a:ext cx="4442845" cy="3139712"/>
          </a:xfrm>
          <a:prstGeom prst="rect">
            <a:avLst/>
          </a:prstGeom>
          <a:noFill/>
          <a:ln>
            <a:noFill/>
          </a:ln>
        </p:spPr>
      </p:pic>
      <p:sp>
        <p:nvSpPr>
          <p:cNvPr id="193" name="Google Shape;193;p14"/>
          <p:cNvSpPr txBox="1"/>
          <p:nvPr/>
        </p:nvSpPr>
        <p:spPr>
          <a:xfrm>
            <a:off x="7416765" y="4495717"/>
            <a:ext cx="444284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4: optimal population size for GA based reduct calculation.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5"/>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Reduct Generation</a:t>
            </a:r>
            <a:endParaRPr/>
          </a:p>
        </p:txBody>
      </p:sp>
      <p:sp>
        <p:nvSpPr>
          <p:cNvPr id="199" name="Google Shape;19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00" name="Google Shape;200;p15"/>
          <p:cNvGraphicFramePr/>
          <p:nvPr/>
        </p:nvGraphicFramePr>
        <p:xfrm>
          <a:off x="568274" y="1249680"/>
          <a:ext cx="3000000" cy="3000000"/>
        </p:xfrm>
        <a:graphic>
          <a:graphicData uri="http://schemas.openxmlformats.org/drawingml/2006/table">
            <a:tbl>
              <a:tblPr bandRow="1" firstRow="1">
                <a:noFill/>
                <a:tableStyleId>{CD180DD6-10F3-4D7E-9A2C-FAED25DA9F8F}</a:tableStyleId>
              </a:tblPr>
              <a:tblGrid>
                <a:gridCol w="745250"/>
                <a:gridCol w="10414650"/>
              </a:tblGrid>
              <a:tr h="281725">
                <a:tc>
                  <a:txBody>
                    <a:bodyPr/>
                    <a:lstStyle/>
                    <a:p>
                      <a:pPr indent="0" lvl="0" marL="0" marR="0" rtl="0" algn="just">
                        <a:spcBef>
                          <a:spcPts val="0"/>
                        </a:spcBef>
                        <a:spcAft>
                          <a:spcPts val="0"/>
                        </a:spcAft>
                        <a:buNone/>
                      </a:pPr>
                      <a:r>
                        <a:rPr lang="en-US" sz="1600" u="none" cap="none" strike="noStrike"/>
                        <a:t>No.</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Sample Reduct Set</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1.</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FIG4, ASGR1, MECOM, LAIR2, HTN3, TNFRSF1A, NEBL, TGFBR2, GPR35, RPS4X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2.</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FIG4, ASGR1, MECOM, LAIR2, HTN3, TNFRSF1A, RFC3, SPOP, PON1, MRAS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3.</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POLR2B, KLF9, KCNJ10, STK10, GRIN2D, MID1, NAT2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4.</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POLR2B, KLF9, KCNJ10, STK10, GRIN2D, RFC3, CALD1, FBLN1, DLAT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5.</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HIST2H2BE, SPAG5, KRR1, PCSK5, NREP, C4orf46, NLRP1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6.</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HIST2H2BE, SPAG5, KRR1, PCSK5, C4orf46, RYBP, CD80, RRS1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7.</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LAPTM4A, DNAJB12, ABCA1, TGFBR2, BCLAF1, MRAS, GATA2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8.</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LAPTM4A, DNAJB12, ABCA1, TGFBR2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9.</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 LAPTM4A, DNAJB12, ABCA1, SMC2, C1S, GATA2</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10.</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 LAPTM4A, DNAJB12, BCLAF1, TMED1, FRZB, MTERF1, MRAS, TGFBR2, DUT, TRIB3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11.</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KLF9, IGF1, TRADD, HLA-DPB1, CCL20, PSMG2 </a:t>
                      </a:r>
                      <a:endParaRPr sz="1600" u="none" cap="none" strike="noStrike">
                        <a:latin typeface="Arial"/>
                        <a:ea typeface="Arial"/>
                        <a:cs typeface="Arial"/>
                        <a:sym typeface="Arial"/>
                      </a:endParaRPr>
                    </a:p>
                  </a:txBody>
                  <a:tcPr marT="45725" marB="45725" marR="91450" marL="91450"/>
                </a:tc>
              </a:tr>
              <a:tr h="281725">
                <a:tc>
                  <a:txBody>
                    <a:bodyPr/>
                    <a:lstStyle/>
                    <a:p>
                      <a:pPr indent="0" lvl="0" marL="0" marR="0" rtl="0" algn="just">
                        <a:spcBef>
                          <a:spcPts val="0"/>
                        </a:spcBef>
                        <a:spcAft>
                          <a:spcPts val="0"/>
                        </a:spcAft>
                        <a:buNone/>
                      </a:pPr>
                      <a:r>
                        <a:rPr lang="en-US" sz="1600" u="none" cap="none" strike="noStrike"/>
                        <a:t>12.</a:t>
                      </a:r>
                      <a:endParaRPr sz="16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1600" u="none" cap="none" strike="noStrike"/>
                        <a:t>BHLHE40, ADK, RCAN1, LMBRD1, HSPA9, METAP2, ARVCF </a:t>
                      </a:r>
                      <a:endParaRPr sz="1600" u="none" cap="none" strike="noStrike">
                        <a:latin typeface="Arial"/>
                        <a:ea typeface="Arial"/>
                        <a:cs typeface="Arial"/>
                        <a:sym typeface="Arial"/>
                      </a:endParaRPr>
                    </a:p>
                  </a:txBody>
                  <a:tcPr marT="45725" marB="45725" marR="91450" marL="91450"/>
                </a:tc>
              </a:tr>
            </a:tbl>
          </a:graphicData>
        </a:graphic>
      </p:graphicFrame>
      <p:sp>
        <p:nvSpPr>
          <p:cNvPr id="201" name="Google Shape;201;p15"/>
          <p:cNvSpPr txBox="1"/>
          <p:nvPr/>
        </p:nvSpPr>
        <p:spPr>
          <a:xfrm>
            <a:off x="3879541" y="5681709"/>
            <a:ext cx="42705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Table 4: Sample Reduct Set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Methodology: Fuzzy Inference System</a:t>
            </a:r>
            <a:endParaRPr/>
          </a:p>
        </p:txBody>
      </p:sp>
      <p:sp>
        <p:nvSpPr>
          <p:cNvPr id="207" name="Google Shape;20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8" name="Google Shape;208;p16"/>
          <p:cNvPicPr preferRelativeResize="0"/>
          <p:nvPr/>
        </p:nvPicPr>
        <p:blipFill rotWithShape="1">
          <a:blip r:embed="rId3">
            <a:alphaModFix/>
          </a:blip>
          <a:srcRect b="11961" l="22213" r="22965" t="20038"/>
          <a:stretch/>
        </p:blipFill>
        <p:spPr>
          <a:xfrm>
            <a:off x="563735" y="3182919"/>
            <a:ext cx="3675349" cy="2329731"/>
          </a:xfrm>
          <a:prstGeom prst="rect">
            <a:avLst/>
          </a:prstGeom>
          <a:noFill/>
          <a:ln cap="flat" cmpd="sng" w="9525">
            <a:solidFill>
              <a:schemeClr val="dk1"/>
            </a:solidFill>
            <a:prstDash val="solid"/>
            <a:round/>
            <a:headEnd len="sm" w="sm" type="none"/>
            <a:tailEnd len="sm" w="sm" type="none"/>
          </a:ln>
        </p:spPr>
      </p:pic>
      <p:sp>
        <p:nvSpPr>
          <p:cNvPr id="209" name="Google Shape;209;p16"/>
          <p:cNvSpPr txBox="1"/>
          <p:nvPr/>
        </p:nvSpPr>
        <p:spPr>
          <a:xfrm>
            <a:off x="207146" y="1037573"/>
            <a:ext cx="6388964" cy="11018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Design of Fuzzy Inference System</a:t>
            </a:r>
            <a:endParaRPr/>
          </a:p>
          <a:p>
            <a:pPr indent="0" lvl="0" marL="0" marR="0" rtl="0" algn="just">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graphicFrame>
        <p:nvGraphicFramePr>
          <p:cNvPr id="210" name="Google Shape;210;p16"/>
          <p:cNvGraphicFramePr/>
          <p:nvPr/>
        </p:nvGraphicFramePr>
        <p:xfrm>
          <a:off x="5761612" y="3704591"/>
          <a:ext cx="3000000" cy="3000000"/>
        </p:xfrm>
        <a:graphic>
          <a:graphicData uri="http://schemas.openxmlformats.org/drawingml/2006/table">
            <a:tbl>
              <a:tblPr bandRow="1" firstCol="1" firstRow="1">
                <a:noFill/>
                <a:tableStyleId>{CD180DD6-10F3-4D7E-9A2C-FAED25DA9F8F}</a:tableStyleId>
              </a:tblPr>
              <a:tblGrid>
                <a:gridCol w="1397300"/>
                <a:gridCol w="1398300"/>
                <a:gridCol w="1398300"/>
                <a:gridCol w="1398300"/>
              </a:tblGrid>
              <a:tr h="498725">
                <a:tc>
                  <a:txBody>
                    <a:bodyPr/>
                    <a:lstStyle/>
                    <a:p>
                      <a:pPr indent="0" lvl="0" marL="0" marR="0" rtl="0" algn="ctr">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A</a:t>
                      </a: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R </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High</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Medium</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Low</a:t>
                      </a:r>
                      <a:endParaRPr b="1" sz="1400" u="none" cap="none" strike="noStrike">
                        <a:latin typeface="Arial"/>
                        <a:ea typeface="Arial"/>
                        <a:cs typeface="Arial"/>
                        <a:sym typeface="Arial"/>
                      </a:endParaRPr>
                    </a:p>
                  </a:txBody>
                  <a:tcPr marT="0" marB="0" marR="68575" marL="68575"/>
                </a:tc>
              </a:tr>
              <a:tr h="498725">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High </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a:t>
                      </a:r>
                      <a:r>
                        <a:rPr lang="en-US" sz="1400" u="none" cap="none" strike="noStrike">
                          <a:latin typeface="Arial"/>
                          <a:ea typeface="Arial"/>
                          <a:cs typeface="Arial"/>
                          <a:sym typeface="Arial"/>
                        </a:rPr>
                        <a:t> is Medium</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a:t>
                      </a:r>
                      <a:r>
                        <a:rPr lang="en-US" sz="1400" u="none" cap="none" strike="noStrike">
                          <a:latin typeface="Arial"/>
                          <a:ea typeface="Arial"/>
                          <a:cs typeface="Arial"/>
                          <a:sym typeface="Arial"/>
                        </a:rPr>
                        <a:t> is High</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a:t>
                      </a:r>
                      <a:r>
                        <a:rPr lang="en-US" sz="1400" u="none" cap="none" strike="noStrike">
                          <a:latin typeface="Arial"/>
                          <a:ea typeface="Arial"/>
                          <a:cs typeface="Arial"/>
                          <a:sym typeface="Arial"/>
                        </a:rPr>
                        <a:t> is High</a:t>
                      </a:r>
                      <a:endParaRPr b="1" sz="1400" u="none" cap="none" strike="noStrike">
                        <a:latin typeface="Arial"/>
                        <a:ea typeface="Arial"/>
                        <a:cs typeface="Arial"/>
                        <a:sym typeface="Arial"/>
                      </a:endParaRPr>
                    </a:p>
                  </a:txBody>
                  <a:tcPr marT="0" marB="0" marR="68575" marL="68575"/>
                </a:tc>
              </a:tr>
              <a:tr h="498725">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Medium</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a:t>
                      </a:r>
                      <a:r>
                        <a:rPr lang="en-US" sz="1400" u="none" cap="none" strike="noStrike">
                          <a:latin typeface="Arial"/>
                          <a:ea typeface="Arial"/>
                          <a:cs typeface="Arial"/>
                          <a:sym typeface="Arial"/>
                        </a:rPr>
                        <a:t> is Low</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 </a:t>
                      </a:r>
                      <a:r>
                        <a:rPr lang="en-US" sz="1400" u="none" cap="none" strike="noStrike">
                          <a:latin typeface="Arial"/>
                          <a:ea typeface="Arial"/>
                          <a:cs typeface="Arial"/>
                          <a:sym typeface="Arial"/>
                        </a:rPr>
                        <a:t>is Medium</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a:t>
                      </a:r>
                      <a:r>
                        <a:rPr lang="en-US" sz="1400" u="none" cap="none" strike="noStrike">
                          <a:latin typeface="Arial"/>
                          <a:ea typeface="Arial"/>
                          <a:cs typeface="Arial"/>
                          <a:sym typeface="Arial"/>
                        </a:rPr>
                        <a:t> is High</a:t>
                      </a:r>
                      <a:endParaRPr b="1" sz="1400" u="none" cap="none" strike="noStrike">
                        <a:latin typeface="Arial"/>
                        <a:ea typeface="Arial"/>
                        <a:cs typeface="Arial"/>
                        <a:sym typeface="Arial"/>
                      </a:endParaRPr>
                    </a:p>
                  </a:txBody>
                  <a:tcPr marT="0" marB="0" marR="68575" marL="68575"/>
                </a:tc>
              </a:tr>
              <a:tr h="498725">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Low</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a:t>
                      </a:r>
                      <a:r>
                        <a:rPr lang="en-US" sz="1400" u="none" cap="none" strike="noStrike">
                          <a:latin typeface="Arial"/>
                          <a:ea typeface="Arial"/>
                          <a:cs typeface="Arial"/>
                          <a:sym typeface="Arial"/>
                        </a:rPr>
                        <a:t> is Low</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a:t>
                      </a:r>
                      <a:r>
                        <a:rPr lang="en-US" sz="1400" u="none" cap="none" strike="noStrike">
                          <a:latin typeface="Arial"/>
                          <a:ea typeface="Arial"/>
                          <a:cs typeface="Arial"/>
                          <a:sym typeface="Arial"/>
                        </a:rPr>
                        <a:t> is Low</a:t>
                      </a:r>
                      <a:endParaRPr b="1" sz="14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400" u="none" cap="none" strike="noStrike">
                          <a:latin typeface="Arial"/>
                          <a:ea typeface="Arial"/>
                          <a:cs typeface="Arial"/>
                          <a:sym typeface="Arial"/>
                        </a:rPr>
                        <a:t>G</a:t>
                      </a:r>
                      <a:r>
                        <a:rPr baseline="-25000" lang="en-US" sz="1400" u="none" cap="none" strike="noStrike">
                          <a:latin typeface="Arial"/>
                          <a:ea typeface="Arial"/>
                          <a:cs typeface="Arial"/>
                          <a:sym typeface="Arial"/>
                        </a:rPr>
                        <a:t>T</a:t>
                      </a:r>
                      <a:r>
                        <a:rPr lang="en-US" sz="1400" u="none" cap="none" strike="noStrike">
                          <a:latin typeface="Arial"/>
                          <a:ea typeface="Arial"/>
                          <a:cs typeface="Arial"/>
                          <a:sym typeface="Arial"/>
                        </a:rPr>
                        <a:t> is Medium</a:t>
                      </a:r>
                      <a:endParaRPr b="1" sz="1400" u="none" cap="none" strike="noStrike">
                        <a:latin typeface="Arial"/>
                        <a:ea typeface="Arial"/>
                        <a:cs typeface="Arial"/>
                        <a:sym typeface="Arial"/>
                      </a:endParaRPr>
                    </a:p>
                  </a:txBody>
                  <a:tcPr marT="0" marB="0" marR="68575" marL="68575"/>
                </a:tc>
              </a:tr>
            </a:tbl>
          </a:graphicData>
        </a:graphic>
      </p:graphicFrame>
      <p:sp>
        <p:nvSpPr>
          <p:cNvPr id="211" name="Google Shape;211;p16"/>
          <p:cNvSpPr txBox="1"/>
          <p:nvPr/>
        </p:nvSpPr>
        <p:spPr>
          <a:xfrm>
            <a:off x="7423276" y="5710019"/>
            <a:ext cx="287636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6: Fuzzy Rules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6"/>
          <p:cNvSpPr txBox="1"/>
          <p:nvPr/>
        </p:nvSpPr>
        <p:spPr>
          <a:xfrm>
            <a:off x="1562991" y="5725407"/>
            <a:ext cx="134052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5: FIS</a:t>
            </a:r>
            <a:endParaRPr/>
          </a:p>
        </p:txBody>
      </p:sp>
      <p:sp>
        <p:nvSpPr>
          <p:cNvPr id="213" name="Google Shape;213;p16"/>
          <p:cNvSpPr txBox="1"/>
          <p:nvPr/>
        </p:nvSpPr>
        <p:spPr>
          <a:xfrm>
            <a:off x="399495" y="1660124"/>
            <a:ext cx="3444536"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Triangular Membership function with Lo, Med and Hi MFs has been used.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cxnSp>
        <p:nvCxnSpPr>
          <p:cNvPr id="214" name="Google Shape;214;p16"/>
          <p:cNvCxnSpPr/>
          <p:nvPr/>
        </p:nvCxnSpPr>
        <p:spPr>
          <a:xfrm>
            <a:off x="5253393" y="892629"/>
            <a:ext cx="0" cy="5965371"/>
          </a:xfrm>
          <a:prstGeom prst="straightConnector1">
            <a:avLst/>
          </a:prstGeom>
          <a:noFill/>
          <a:ln cap="flat" cmpd="sng" w="9525">
            <a:solidFill>
              <a:schemeClr val="dk1"/>
            </a:solidFill>
            <a:prstDash val="solid"/>
            <a:miter lim="800000"/>
            <a:headEnd len="sm" w="sm" type="none"/>
            <a:tailEnd len="sm" w="sm" type="none"/>
          </a:ln>
        </p:spPr>
      </p:cxnSp>
      <p:sp>
        <p:nvSpPr>
          <p:cNvPr id="215" name="Google Shape;215;p16"/>
          <p:cNvSpPr txBox="1"/>
          <p:nvPr/>
        </p:nvSpPr>
        <p:spPr>
          <a:xfrm>
            <a:off x="7423276" y="1037573"/>
            <a:ext cx="323042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Fuzzy Rule Set</a:t>
            </a:r>
            <a:endParaRPr/>
          </a:p>
        </p:txBody>
      </p:sp>
      <p:sp>
        <p:nvSpPr>
          <p:cNvPr id="216" name="Google Shape;216;p16"/>
          <p:cNvSpPr txBox="1"/>
          <p:nvPr/>
        </p:nvSpPr>
        <p:spPr>
          <a:xfrm>
            <a:off x="5459767" y="1504624"/>
            <a:ext cx="5894030" cy="193899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Expert knowledge based heuristic fuzzy rules must be designed which will be used as if-then rules along with known facts to derive conclusions.</a:t>
            </a:r>
            <a:endParaRPr/>
          </a:p>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Triplets of genes has been considered Activator gene (G</a:t>
            </a:r>
            <a:r>
              <a:rPr baseline="-25000" lang="en-US" sz="2000">
                <a:solidFill>
                  <a:schemeClr val="dk1"/>
                </a:solidFill>
                <a:latin typeface="Times New Roman"/>
                <a:ea typeface="Times New Roman"/>
                <a:cs typeface="Times New Roman"/>
                <a:sym typeface="Times New Roman"/>
              </a:rPr>
              <a:t>A</a:t>
            </a:r>
            <a:r>
              <a:rPr lang="en-US" sz="2000">
                <a:solidFill>
                  <a:schemeClr val="dk1"/>
                </a:solidFill>
                <a:latin typeface="Times New Roman"/>
                <a:ea typeface="Times New Roman"/>
                <a:cs typeface="Times New Roman"/>
                <a:sym typeface="Times New Roman"/>
              </a:rPr>
              <a:t>) enhances, Target (G</a:t>
            </a:r>
            <a:r>
              <a:rPr baseline="-25000" lang="en-US" sz="2000">
                <a:solidFill>
                  <a:schemeClr val="dk1"/>
                </a:solidFill>
                <a:latin typeface="Times New Roman"/>
                <a:ea typeface="Times New Roman"/>
                <a:cs typeface="Times New Roman"/>
                <a:sym typeface="Times New Roman"/>
              </a:rPr>
              <a:t>T</a:t>
            </a:r>
            <a:r>
              <a:rPr lang="en-US" sz="2000">
                <a:solidFill>
                  <a:schemeClr val="dk1"/>
                </a:solidFill>
                <a:latin typeface="Times New Roman"/>
                <a:ea typeface="Times New Roman"/>
                <a:cs typeface="Times New Roman"/>
                <a:sym typeface="Times New Roman"/>
              </a:rPr>
              <a:t> ) and Repressor Gene G</a:t>
            </a:r>
            <a:r>
              <a:rPr baseline="-25000" lang="en-US" sz="2000">
                <a:solidFill>
                  <a:schemeClr val="dk1"/>
                </a:solidFill>
                <a:latin typeface="Times New Roman"/>
                <a:ea typeface="Times New Roman"/>
                <a:cs typeface="Times New Roman"/>
                <a:sym typeface="Times New Roman"/>
              </a:rPr>
              <a:t>R  </a:t>
            </a:r>
            <a:r>
              <a:rPr lang="en-US" sz="2000">
                <a:solidFill>
                  <a:schemeClr val="dk1"/>
                </a:solidFill>
                <a:latin typeface="Times New Roman"/>
                <a:ea typeface="Times New Roman"/>
                <a:cs typeface="Times New Roman"/>
                <a:sym typeface="Times New Roman"/>
              </a:rPr>
              <a:t> represses Target (G</a:t>
            </a:r>
            <a:r>
              <a:rPr baseline="-25000" lang="en-US" sz="2000">
                <a:solidFill>
                  <a:schemeClr val="dk1"/>
                </a:solidFill>
                <a:latin typeface="Times New Roman"/>
                <a:ea typeface="Times New Roman"/>
                <a:cs typeface="Times New Roman"/>
                <a:sym typeface="Times New Roman"/>
              </a:rPr>
              <a:t>T</a:t>
            </a:r>
            <a:r>
              <a:rPr lang="en-US" sz="20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Methodology: Fuzzy Inference System</a:t>
            </a:r>
            <a:endParaRPr/>
          </a:p>
        </p:txBody>
      </p:sp>
      <p:sp>
        <p:nvSpPr>
          <p:cNvPr id="222" name="Google Shape;22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latin typeface="Times New Roman"/>
                <a:ea typeface="Times New Roman"/>
                <a:cs typeface="Times New Roman"/>
                <a:sym typeface="Times New Roman"/>
              </a:rPr>
              <a:t>‹#›</a:t>
            </a:fld>
            <a:endParaRPr sz="1600">
              <a:latin typeface="Times New Roman"/>
              <a:ea typeface="Times New Roman"/>
              <a:cs typeface="Times New Roman"/>
              <a:sym typeface="Times New Roman"/>
            </a:endParaRPr>
          </a:p>
        </p:txBody>
      </p:sp>
      <p:sp>
        <p:nvSpPr>
          <p:cNvPr id="223" name="Google Shape;223;p17"/>
          <p:cNvSpPr txBox="1"/>
          <p:nvPr/>
        </p:nvSpPr>
        <p:spPr>
          <a:xfrm>
            <a:off x="207145" y="1037573"/>
            <a:ext cx="111466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Workflow of a Fuzzy Inference System:</a:t>
            </a:r>
            <a:endParaRPr/>
          </a:p>
        </p:txBody>
      </p:sp>
      <p:pic>
        <p:nvPicPr>
          <p:cNvPr id="224" name="Google Shape;224;p17"/>
          <p:cNvPicPr preferRelativeResize="0"/>
          <p:nvPr/>
        </p:nvPicPr>
        <p:blipFill rotWithShape="1">
          <a:blip r:embed="rId3">
            <a:alphaModFix/>
          </a:blip>
          <a:srcRect b="26091" l="32432" r="26177" t="20039"/>
          <a:stretch/>
        </p:blipFill>
        <p:spPr>
          <a:xfrm>
            <a:off x="3348130" y="3477450"/>
            <a:ext cx="667532" cy="443982"/>
          </a:xfrm>
          <a:prstGeom prst="rect">
            <a:avLst/>
          </a:prstGeom>
          <a:noFill/>
          <a:ln cap="flat" cmpd="sng" w="9525">
            <a:solidFill>
              <a:schemeClr val="dk1"/>
            </a:solidFill>
            <a:prstDash val="solid"/>
            <a:round/>
            <a:headEnd len="sm" w="sm" type="none"/>
            <a:tailEnd len="sm" w="sm" type="none"/>
          </a:ln>
        </p:spPr>
      </p:pic>
      <p:sp>
        <p:nvSpPr>
          <p:cNvPr id="225" name="Google Shape;225;p17"/>
          <p:cNvSpPr txBox="1"/>
          <p:nvPr/>
        </p:nvSpPr>
        <p:spPr>
          <a:xfrm>
            <a:off x="728243" y="2767187"/>
            <a:ext cx="12339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Numeric input data</a:t>
            </a:r>
            <a:endParaRPr/>
          </a:p>
        </p:txBody>
      </p:sp>
      <p:cxnSp>
        <p:nvCxnSpPr>
          <p:cNvPr id="226" name="Google Shape;226;p17"/>
          <p:cNvCxnSpPr/>
          <p:nvPr/>
        </p:nvCxnSpPr>
        <p:spPr>
          <a:xfrm>
            <a:off x="1735859" y="3071810"/>
            <a:ext cx="656948"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227" name="Google Shape;227;p17"/>
          <p:cNvCxnSpPr/>
          <p:nvPr/>
        </p:nvCxnSpPr>
        <p:spPr>
          <a:xfrm>
            <a:off x="3681896" y="4162657"/>
            <a:ext cx="0" cy="381739"/>
          </a:xfrm>
          <a:prstGeom prst="straightConnector1">
            <a:avLst/>
          </a:prstGeom>
          <a:noFill/>
          <a:ln cap="flat" cmpd="sng" w="9525">
            <a:solidFill>
              <a:schemeClr val="accent1"/>
            </a:solidFill>
            <a:prstDash val="solid"/>
            <a:miter lim="800000"/>
            <a:headEnd len="sm" w="sm" type="none"/>
            <a:tailEnd len="med" w="med" type="triangle"/>
          </a:ln>
        </p:spPr>
      </p:cxnSp>
      <p:sp>
        <p:nvSpPr>
          <p:cNvPr id="228" name="Google Shape;228;p17"/>
          <p:cNvSpPr txBox="1"/>
          <p:nvPr/>
        </p:nvSpPr>
        <p:spPr>
          <a:xfrm>
            <a:off x="3221567" y="4522368"/>
            <a:ext cx="113423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Fuzzified input data</a:t>
            </a:r>
            <a:endParaRPr/>
          </a:p>
        </p:txBody>
      </p:sp>
      <p:graphicFrame>
        <p:nvGraphicFramePr>
          <p:cNvPr id="229" name="Google Shape;229;p17"/>
          <p:cNvGraphicFramePr/>
          <p:nvPr/>
        </p:nvGraphicFramePr>
        <p:xfrm>
          <a:off x="5577257" y="4481722"/>
          <a:ext cx="3000000" cy="3000000"/>
        </p:xfrm>
        <a:graphic>
          <a:graphicData uri="http://schemas.openxmlformats.org/drawingml/2006/table">
            <a:tbl>
              <a:tblPr bandRow="1" firstCol="1" firstRow="1">
                <a:noFill/>
                <a:tableStyleId>{FBE4D285-E3D1-44DE-8FDA-1610976AB7F9}</a:tableStyleId>
              </a:tblPr>
              <a:tblGrid>
                <a:gridCol w="680425"/>
                <a:gridCol w="680925"/>
                <a:gridCol w="680925"/>
                <a:gridCol w="680925"/>
              </a:tblGrid>
              <a:tr h="292950">
                <a:tc>
                  <a:txBody>
                    <a:bodyPr/>
                    <a:lstStyle/>
                    <a:p>
                      <a:pPr indent="0" lvl="0" marL="0" marR="0" rtl="0" algn="ctr">
                        <a:lnSpc>
                          <a:spcPct val="115000"/>
                        </a:lnSpc>
                        <a:spcBef>
                          <a:spcPts val="0"/>
                        </a:spcBef>
                        <a:spcAft>
                          <a:spcPts val="0"/>
                        </a:spcAft>
                        <a:buNone/>
                      </a:pPr>
                      <a:r>
                        <a:rPr b="1" lang="en-US" sz="800" u="none" cap="none" strike="noStrike"/>
                        <a:t>A\B</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High</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Medium</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Low</a:t>
                      </a:r>
                      <a:endParaRPr b="1" sz="800" u="none" cap="none" strike="noStrike">
                        <a:latin typeface="Calibri"/>
                        <a:ea typeface="Calibri"/>
                        <a:cs typeface="Calibri"/>
                        <a:sym typeface="Calibri"/>
                      </a:endParaRPr>
                    </a:p>
                  </a:txBody>
                  <a:tcPr marT="0" marB="0" marR="68575" marL="68575"/>
                </a:tc>
              </a:tr>
              <a:tr h="292950">
                <a:tc>
                  <a:txBody>
                    <a:bodyPr/>
                    <a:lstStyle/>
                    <a:p>
                      <a:pPr indent="0" lvl="0" marL="0" marR="0" rtl="0" algn="just">
                        <a:lnSpc>
                          <a:spcPct val="115000"/>
                        </a:lnSpc>
                        <a:spcBef>
                          <a:spcPts val="0"/>
                        </a:spcBef>
                        <a:spcAft>
                          <a:spcPts val="0"/>
                        </a:spcAft>
                        <a:buNone/>
                      </a:pPr>
                      <a:r>
                        <a:rPr b="1" lang="en-US" sz="800" u="none" cap="none" strike="noStrike"/>
                        <a:t>High </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Medium</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High</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High</a:t>
                      </a:r>
                      <a:endParaRPr b="1" sz="800" u="none" cap="none" strike="noStrike">
                        <a:latin typeface="Calibri"/>
                        <a:ea typeface="Calibri"/>
                        <a:cs typeface="Calibri"/>
                        <a:sym typeface="Calibri"/>
                      </a:endParaRPr>
                    </a:p>
                  </a:txBody>
                  <a:tcPr marT="0" marB="0" marR="68575" marL="68575"/>
                </a:tc>
              </a:tr>
              <a:tr h="292950">
                <a:tc>
                  <a:txBody>
                    <a:bodyPr/>
                    <a:lstStyle/>
                    <a:p>
                      <a:pPr indent="0" lvl="0" marL="0" marR="0" rtl="0" algn="just">
                        <a:lnSpc>
                          <a:spcPct val="115000"/>
                        </a:lnSpc>
                        <a:spcBef>
                          <a:spcPts val="0"/>
                        </a:spcBef>
                        <a:spcAft>
                          <a:spcPts val="0"/>
                        </a:spcAft>
                        <a:buNone/>
                      </a:pPr>
                      <a:r>
                        <a:rPr b="1" lang="en-US" sz="800" u="none" cap="none" strike="noStrike"/>
                        <a:t>Medium</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Low</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Medium</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High</a:t>
                      </a:r>
                      <a:endParaRPr b="1" sz="800" u="none" cap="none" strike="noStrike">
                        <a:latin typeface="Calibri"/>
                        <a:ea typeface="Calibri"/>
                        <a:cs typeface="Calibri"/>
                        <a:sym typeface="Calibri"/>
                      </a:endParaRPr>
                    </a:p>
                  </a:txBody>
                  <a:tcPr marT="0" marB="0" marR="68575" marL="68575"/>
                </a:tc>
              </a:tr>
              <a:tr h="292950">
                <a:tc>
                  <a:txBody>
                    <a:bodyPr/>
                    <a:lstStyle/>
                    <a:p>
                      <a:pPr indent="0" lvl="0" marL="0" marR="0" rtl="0" algn="just">
                        <a:lnSpc>
                          <a:spcPct val="115000"/>
                        </a:lnSpc>
                        <a:spcBef>
                          <a:spcPts val="0"/>
                        </a:spcBef>
                        <a:spcAft>
                          <a:spcPts val="0"/>
                        </a:spcAft>
                        <a:buNone/>
                      </a:pPr>
                      <a:r>
                        <a:rPr b="1" lang="en-US" sz="800" u="none" cap="none" strike="noStrike"/>
                        <a:t>Low</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Low</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Low</a:t>
                      </a:r>
                      <a:endParaRPr b="1" sz="800" u="none" cap="none" strike="noStrike">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None/>
                      </a:pPr>
                      <a:r>
                        <a:rPr b="1" lang="en-US" sz="800" u="none" cap="none" strike="noStrike"/>
                        <a:t>C is Medium</a:t>
                      </a:r>
                      <a:endParaRPr b="1" sz="800" u="none" cap="none" strike="noStrike">
                        <a:latin typeface="Calibri"/>
                        <a:ea typeface="Calibri"/>
                        <a:cs typeface="Calibri"/>
                        <a:sym typeface="Calibri"/>
                      </a:endParaRPr>
                    </a:p>
                  </a:txBody>
                  <a:tcPr marT="0" marB="0" marR="68575" marL="68575"/>
                </a:tc>
              </a:tr>
            </a:tbl>
          </a:graphicData>
        </a:graphic>
      </p:graphicFrame>
      <p:sp>
        <p:nvSpPr>
          <p:cNvPr id="230" name="Google Shape;230;p17"/>
          <p:cNvSpPr/>
          <p:nvPr/>
        </p:nvSpPr>
        <p:spPr>
          <a:xfrm>
            <a:off x="5728712" y="2441954"/>
            <a:ext cx="2610726" cy="143943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Mamdani </a:t>
            </a:r>
            <a:endParaRPr/>
          </a:p>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Fuzzy Inference System</a:t>
            </a:r>
            <a:endParaRPr/>
          </a:p>
        </p:txBody>
      </p:sp>
      <p:cxnSp>
        <p:nvCxnSpPr>
          <p:cNvPr id="231" name="Google Shape;231;p17"/>
          <p:cNvCxnSpPr/>
          <p:nvPr/>
        </p:nvCxnSpPr>
        <p:spPr>
          <a:xfrm rot="10800000">
            <a:off x="6906643" y="3921432"/>
            <a:ext cx="0" cy="545054"/>
          </a:xfrm>
          <a:prstGeom prst="straightConnector1">
            <a:avLst/>
          </a:prstGeom>
          <a:noFill/>
          <a:ln cap="flat" cmpd="sng" w="9525">
            <a:solidFill>
              <a:schemeClr val="accent1"/>
            </a:solidFill>
            <a:prstDash val="solid"/>
            <a:miter lim="800000"/>
            <a:headEnd len="sm" w="sm" type="none"/>
            <a:tailEnd len="med" w="med" type="triangle"/>
          </a:ln>
        </p:spPr>
      </p:cxnSp>
      <p:cxnSp>
        <p:nvCxnSpPr>
          <p:cNvPr id="232" name="Google Shape;232;p17"/>
          <p:cNvCxnSpPr/>
          <p:nvPr/>
        </p:nvCxnSpPr>
        <p:spPr>
          <a:xfrm>
            <a:off x="8339438" y="3393626"/>
            <a:ext cx="1007616" cy="0"/>
          </a:xfrm>
          <a:prstGeom prst="straightConnector1">
            <a:avLst/>
          </a:prstGeom>
          <a:noFill/>
          <a:ln cap="flat" cmpd="sng" w="9525">
            <a:solidFill>
              <a:schemeClr val="accent1"/>
            </a:solidFill>
            <a:prstDash val="solid"/>
            <a:miter lim="800000"/>
            <a:headEnd len="sm" w="sm" type="none"/>
            <a:tailEnd len="med" w="med" type="triangle"/>
          </a:ln>
        </p:spPr>
      </p:cxnSp>
      <p:sp>
        <p:nvSpPr>
          <p:cNvPr id="233" name="Google Shape;233;p17"/>
          <p:cNvSpPr/>
          <p:nvPr/>
        </p:nvSpPr>
        <p:spPr>
          <a:xfrm>
            <a:off x="9347054" y="2873503"/>
            <a:ext cx="1496578" cy="956917"/>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Defuzzify predicted output</a:t>
            </a:r>
            <a:endParaRPr/>
          </a:p>
        </p:txBody>
      </p:sp>
      <p:sp>
        <p:nvSpPr>
          <p:cNvPr id="234" name="Google Shape;234;p17"/>
          <p:cNvSpPr/>
          <p:nvPr/>
        </p:nvSpPr>
        <p:spPr>
          <a:xfrm>
            <a:off x="2467576" y="2313604"/>
            <a:ext cx="2428641" cy="174834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Membership Function (triangular MF) for fuzzification </a:t>
            </a:r>
            <a:endParaRPr/>
          </a:p>
          <a:p>
            <a:pPr indent="0" lvl="0" marL="0" marR="0" rtl="0" algn="ctr">
              <a:spcBef>
                <a:spcPts val="0"/>
              </a:spcBef>
              <a:spcAft>
                <a:spcPts val="0"/>
              </a:spcAft>
              <a:buNone/>
            </a:pPr>
            <a:r>
              <a:t/>
            </a:r>
            <a:endParaRPr b="1" sz="1600">
              <a:solidFill>
                <a:schemeClr val="dk1"/>
              </a:solidFill>
              <a:latin typeface="Times New Roman"/>
              <a:ea typeface="Times New Roman"/>
              <a:cs typeface="Times New Roman"/>
              <a:sym typeface="Times New Roman"/>
            </a:endParaRPr>
          </a:p>
        </p:txBody>
      </p:sp>
      <p:sp>
        <p:nvSpPr>
          <p:cNvPr id="235" name="Google Shape;235;p17"/>
          <p:cNvSpPr txBox="1"/>
          <p:nvPr/>
        </p:nvSpPr>
        <p:spPr>
          <a:xfrm>
            <a:off x="6289644" y="5781760"/>
            <a:ext cx="1820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Fuzzy Rules</a:t>
            </a:r>
            <a:endParaRPr/>
          </a:p>
        </p:txBody>
      </p:sp>
      <p:cxnSp>
        <p:nvCxnSpPr>
          <p:cNvPr id="236" name="Google Shape;236;p17"/>
          <p:cNvCxnSpPr/>
          <p:nvPr/>
        </p:nvCxnSpPr>
        <p:spPr>
          <a:xfrm>
            <a:off x="4208016" y="4722920"/>
            <a:ext cx="949910" cy="0"/>
          </a:xfrm>
          <a:prstGeom prst="straightConnector1">
            <a:avLst/>
          </a:prstGeom>
          <a:noFill/>
          <a:ln cap="flat" cmpd="sng" w="9525">
            <a:solidFill>
              <a:schemeClr val="accent1"/>
            </a:solidFill>
            <a:prstDash val="solid"/>
            <a:miter lim="800000"/>
            <a:headEnd len="sm" w="sm" type="none"/>
            <a:tailEnd len="sm" w="sm" type="none"/>
          </a:ln>
        </p:spPr>
      </p:cxnSp>
      <p:cxnSp>
        <p:nvCxnSpPr>
          <p:cNvPr id="237" name="Google Shape;237;p17"/>
          <p:cNvCxnSpPr/>
          <p:nvPr/>
        </p:nvCxnSpPr>
        <p:spPr>
          <a:xfrm rot="10800000">
            <a:off x="5157926" y="3477450"/>
            <a:ext cx="0" cy="1245470"/>
          </a:xfrm>
          <a:prstGeom prst="straightConnector1">
            <a:avLst/>
          </a:prstGeom>
          <a:noFill/>
          <a:ln cap="flat" cmpd="sng" w="9525">
            <a:solidFill>
              <a:schemeClr val="accent1"/>
            </a:solidFill>
            <a:prstDash val="solid"/>
            <a:miter lim="800000"/>
            <a:headEnd len="sm" w="sm" type="none"/>
            <a:tailEnd len="sm" w="sm" type="none"/>
          </a:ln>
        </p:spPr>
      </p:cxnSp>
      <p:cxnSp>
        <p:nvCxnSpPr>
          <p:cNvPr id="238" name="Google Shape;238;p17"/>
          <p:cNvCxnSpPr/>
          <p:nvPr/>
        </p:nvCxnSpPr>
        <p:spPr>
          <a:xfrm>
            <a:off x="5166804" y="3477450"/>
            <a:ext cx="518652" cy="0"/>
          </a:xfrm>
          <a:prstGeom prst="straightConnector1">
            <a:avLst/>
          </a:prstGeom>
          <a:noFill/>
          <a:ln cap="flat" cmpd="sng" w="9525">
            <a:solidFill>
              <a:schemeClr val="accent1"/>
            </a:solidFill>
            <a:prstDash val="solid"/>
            <a:miter lim="800000"/>
            <a:headEnd len="sm" w="sm" type="none"/>
            <a:tailEnd len="med" w="med" type="triangle"/>
          </a:ln>
        </p:spPr>
      </p:cxnSp>
      <p:sp>
        <p:nvSpPr>
          <p:cNvPr id="239" name="Google Shape;239;p17"/>
          <p:cNvSpPr txBox="1"/>
          <p:nvPr/>
        </p:nvSpPr>
        <p:spPr>
          <a:xfrm>
            <a:off x="5426130" y="6321666"/>
            <a:ext cx="25161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6: FIS Workflow</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Methodology: Triplet Generation and Pruning</a:t>
            </a:r>
            <a:endParaRPr/>
          </a:p>
        </p:txBody>
      </p:sp>
      <p:sp>
        <p:nvSpPr>
          <p:cNvPr id="245" name="Google Shape;24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6" name="Google Shape;246;p18"/>
          <p:cNvSpPr txBox="1"/>
          <p:nvPr/>
        </p:nvSpPr>
        <p:spPr>
          <a:xfrm>
            <a:off x="276447" y="1108827"/>
            <a:ext cx="11077353" cy="1991937"/>
          </a:xfrm>
          <a:prstGeom prst="rect">
            <a:avLst/>
          </a:prstGeom>
          <a:solidFill>
            <a:srgbClr val="FFFFFF"/>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000">
                <a:solidFill>
                  <a:schemeClr val="dk1"/>
                </a:solidFill>
                <a:latin typeface="Times New Roman"/>
                <a:ea typeface="Times New Roman"/>
                <a:cs typeface="Times New Roman"/>
                <a:sym typeface="Times New Roman"/>
              </a:rPr>
              <a:t>Preprocessing of dataset </a:t>
            </a:r>
            <a:endParaRPr sz="2000">
              <a:solidFill>
                <a:schemeClr val="dk1"/>
              </a:solidFill>
              <a:latin typeface="Times New Roman"/>
              <a:ea typeface="Times New Roman"/>
              <a:cs typeface="Times New Roman"/>
              <a:sym typeface="Times New Roman"/>
            </a:endParaRPr>
          </a:p>
          <a:p>
            <a:pPr indent="-342900" lvl="0" marL="342900" marR="0" rtl="0" algn="just">
              <a:spcBef>
                <a:spcPts val="80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Extract data for only the key-genes extracted in above step from original dataset.</a:t>
            </a:r>
            <a:endParaRPr/>
          </a:p>
          <a:p>
            <a:pPr indent="-215900" lvl="0" marL="342900" marR="0" rtl="0" algn="just">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Divide data into Tumor and Normal data based on the decision attribute in order to do a comparative study of gene networks in tumor and non-tumor condition.</a:t>
            </a:r>
            <a:endParaRPr/>
          </a:p>
          <a:p>
            <a:pPr indent="-215900" lvl="0" marL="342900" marR="0" rtl="0" algn="just">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Normalize data to 0-1 range to feed to FIS system.</a:t>
            </a:r>
            <a:endParaRPr/>
          </a:p>
          <a:p>
            <a:pPr indent="0" lvl="0" marL="457200" marR="0" rtl="0" algn="just">
              <a:spcBef>
                <a:spcPts val="0"/>
              </a:spcBef>
              <a:spcAft>
                <a:spcPts val="0"/>
              </a:spcAft>
              <a:buNone/>
            </a:pPr>
            <a:r>
              <a:rPr b="1"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457200" marR="0" rtl="0" algn="just">
              <a:spcBef>
                <a:spcPts val="0"/>
              </a:spcBef>
              <a:spcAft>
                <a:spcPts val="0"/>
              </a:spcAft>
              <a:buNone/>
            </a:pPr>
            <a:r>
              <a:rPr b="1"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marR="0" rtl="0" algn="just">
              <a:spcBef>
                <a:spcPts val="800"/>
              </a:spcBef>
              <a:spcAft>
                <a:spcPts val="0"/>
              </a:spcAft>
              <a:buNone/>
            </a:pPr>
            <a:r>
              <a:rPr b="1"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p:txBody>
      </p:sp>
      <p:sp>
        <p:nvSpPr>
          <p:cNvPr id="247" name="Google Shape;247;p18"/>
          <p:cNvSpPr txBox="1"/>
          <p:nvPr/>
        </p:nvSpPr>
        <p:spPr>
          <a:xfrm>
            <a:off x="276447" y="3644791"/>
            <a:ext cx="11274211" cy="3076804"/>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000">
                <a:solidFill>
                  <a:schemeClr val="dk1"/>
                </a:solidFill>
                <a:latin typeface="Arial"/>
                <a:ea typeface="Arial"/>
                <a:cs typeface="Arial"/>
                <a:sym typeface="Arial"/>
              </a:rPr>
              <a:t>Triplet Generation and Prediction of Target Gene expression Data using Fuzzy Logic</a:t>
            </a:r>
            <a:endParaRPr sz="2000">
              <a:solidFill>
                <a:schemeClr val="dk1"/>
              </a:solidFill>
              <a:latin typeface="Arial"/>
              <a:ea typeface="Arial"/>
              <a:cs typeface="Arial"/>
              <a:sym typeface="Arial"/>
            </a:endParaRPr>
          </a:p>
          <a:p>
            <a:pPr indent="-342900" lvl="0" marL="342900" marR="0" rtl="0" algn="just">
              <a:spcBef>
                <a:spcPts val="80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Generate </a:t>
            </a:r>
            <a:r>
              <a:rPr baseline="30000" lang="en-US" sz="2000">
                <a:solidFill>
                  <a:schemeClr val="dk1"/>
                </a:solidFill>
                <a:latin typeface="Times New Roman"/>
                <a:ea typeface="Times New Roman"/>
                <a:cs typeface="Times New Roman"/>
                <a:sym typeface="Times New Roman"/>
              </a:rPr>
              <a:t>53</a:t>
            </a:r>
            <a:r>
              <a:rPr lang="en-US" sz="2000">
                <a:solidFill>
                  <a:schemeClr val="dk1"/>
                </a:solidFill>
                <a:latin typeface="Times New Roman"/>
                <a:ea typeface="Times New Roman"/>
                <a:cs typeface="Times New Roman"/>
                <a:sym typeface="Times New Roman"/>
              </a:rPr>
              <a:t>P</a:t>
            </a:r>
            <a:r>
              <a:rPr baseline="-25000" lang="en-US" sz="2000">
                <a:solidFill>
                  <a:schemeClr val="dk1"/>
                </a:solidFill>
                <a:latin typeface="Times New Roman"/>
                <a:ea typeface="Times New Roman"/>
                <a:cs typeface="Times New Roman"/>
                <a:sym typeface="Times New Roman"/>
              </a:rPr>
              <a:t>3</a:t>
            </a:r>
            <a:r>
              <a:rPr lang="en-US" sz="2000">
                <a:solidFill>
                  <a:schemeClr val="dk1"/>
                </a:solidFill>
                <a:latin typeface="Times New Roman"/>
                <a:ea typeface="Times New Roman"/>
                <a:cs typeface="Times New Roman"/>
                <a:sym typeface="Times New Roman"/>
              </a:rPr>
              <a:t> combinations of activator-repressor-target triplets.</a:t>
            </a:r>
            <a:endParaRPr/>
          </a:p>
          <a:p>
            <a:pPr indent="-215900" lvl="0" marL="342900" marR="0" rtl="0" algn="just">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Predict gene expression data for the target gene using fuzzy inference system.</a:t>
            </a:r>
            <a:endParaRPr/>
          </a:p>
          <a:p>
            <a:pPr indent="-215900" lvl="0" marL="342900" marR="0" rtl="0" algn="just">
              <a:spcBef>
                <a:spcPts val="0"/>
              </a:spcBef>
              <a:spcAft>
                <a:spcPts val="0"/>
              </a:spcAft>
              <a:buClr>
                <a:schemeClr val="dk1"/>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Prune out irrelevant triplets using root mean square error between observed and predicted target gene’s expression data.</a:t>
            </a:r>
            <a:endParaRPr/>
          </a:p>
          <a:p>
            <a:pPr indent="457200" lvl="0" marL="914400" marR="0" rtl="0" algn="just">
              <a:lnSpc>
                <a:spcPct val="107000"/>
              </a:lnSpc>
              <a:spcBef>
                <a:spcPts val="800"/>
              </a:spcBef>
              <a:spcAft>
                <a:spcPts val="0"/>
              </a:spcAft>
              <a:buNone/>
            </a:pPr>
            <a:r>
              <a:t/>
            </a:r>
            <a:endParaRPr sz="2000">
              <a:solidFill>
                <a:schemeClr val="dk1"/>
              </a:solidFill>
              <a:latin typeface="Times New Roman"/>
              <a:ea typeface="Times New Roman"/>
              <a:cs typeface="Times New Roman"/>
              <a:sym typeface="Times New Roman"/>
            </a:endParaRPr>
          </a:p>
          <a:p>
            <a:pPr indent="0" lvl="0" marL="457200" marR="0" rtl="0" algn="just">
              <a:lnSpc>
                <a:spcPct val="107000"/>
              </a:lnSpc>
              <a:spcBef>
                <a:spcPts val="800"/>
              </a:spcBef>
              <a:spcAft>
                <a:spcPts val="0"/>
              </a:spcAft>
              <a:buNone/>
            </a:pPr>
            <a:r>
              <a:rPr lang="en-US" sz="2000">
                <a:solidFill>
                  <a:schemeClr val="dk1"/>
                </a:solidFill>
                <a:latin typeface="Times New Roman"/>
                <a:ea typeface="Times New Roman"/>
                <a:cs typeface="Times New Roman"/>
                <a:sym typeface="Times New Roman"/>
              </a:rPr>
              <a:t> </a:t>
            </a:r>
            <a:endParaRPr/>
          </a:p>
          <a:p>
            <a:pPr indent="0" lvl="0" marL="457200" marR="0" rtl="0" algn="just">
              <a:lnSpc>
                <a:spcPct val="107000"/>
              </a:lnSpc>
              <a:spcBef>
                <a:spcPts val="0"/>
              </a:spcBef>
              <a:spcAft>
                <a:spcPts val="0"/>
              </a:spcAft>
              <a:buNone/>
            </a:pPr>
            <a:r>
              <a:rPr b="1"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b="1"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p:txBody>
      </p:sp>
      <p:pic>
        <p:nvPicPr>
          <p:cNvPr id="248" name="Google Shape;248;p18"/>
          <p:cNvPicPr preferRelativeResize="0"/>
          <p:nvPr/>
        </p:nvPicPr>
        <p:blipFill rotWithShape="1">
          <a:blip r:embed="rId3">
            <a:alphaModFix/>
          </a:blip>
          <a:srcRect b="0" l="0" r="0" t="18922"/>
          <a:stretch/>
        </p:blipFill>
        <p:spPr>
          <a:xfrm>
            <a:off x="3886773" y="5852926"/>
            <a:ext cx="3856699" cy="96304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Triplets from Tumor Data</a:t>
            </a:r>
            <a:endParaRPr/>
          </a:p>
        </p:txBody>
      </p:sp>
      <p:sp>
        <p:nvSpPr>
          <p:cNvPr id="254" name="Google Shape;254;p19"/>
          <p:cNvSpPr txBox="1"/>
          <p:nvPr>
            <p:ph idx="12" type="sldNum"/>
          </p:nvPr>
        </p:nvSpPr>
        <p:spPr>
          <a:xfrm>
            <a:off x="9638342" y="5059178"/>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55" name="Google Shape;255;p19"/>
          <p:cNvGraphicFramePr/>
          <p:nvPr/>
        </p:nvGraphicFramePr>
        <p:xfrm>
          <a:off x="1887158" y="1312695"/>
          <a:ext cx="3000000" cy="3000000"/>
        </p:xfrm>
        <a:graphic>
          <a:graphicData uri="http://schemas.openxmlformats.org/drawingml/2006/table">
            <a:tbl>
              <a:tblPr bandRow="1" firstRow="1">
                <a:noFill/>
                <a:tableStyleId>{CD180DD6-10F3-4D7E-9A2C-FAED25DA9F8F}</a:tableStyleId>
              </a:tblPr>
              <a:tblGrid>
                <a:gridCol w="1054950"/>
                <a:gridCol w="5879600"/>
                <a:gridCol w="1754225"/>
              </a:tblGrid>
              <a:tr h="594350">
                <a:tc>
                  <a:txBody>
                    <a:bodyPr/>
                    <a:lstStyle/>
                    <a:p>
                      <a:pPr indent="0" lvl="0" marL="0" marR="0" rtl="0" algn="just">
                        <a:spcBef>
                          <a:spcPts val="0"/>
                        </a:spcBef>
                        <a:spcAft>
                          <a:spcPts val="0"/>
                        </a:spcAft>
                        <a:buNone/>
                      </a:pPr>
                      <a:r>
                        <a:rPr lang="en-US" sz="2000" u="none" cap="none" strike="noStrike"/>
                        <a:t>No.</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Triplet</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RMSE Score</a:t>
                      </a:r>
                      <a:endParaRPr sz="2000" u="none" cap="none" strike="noStrike">
                        <a:latin typeface="Arial"/>
                        <a:ea typeface="Arial"/>
                        <a:cs typeface="Arial"/>
                        <a:sym typeface="Arial"/>
                      </a:endParaRPr>
                    </a:p>
                  </a:txBody>
                  <a:tcPr marT="45725" marB="45725" marR="91450" marL="91450"/>
                </a:tc>
              </a:tr>
              <a:tr h="566925">
                <a:tc>
                  <a:txBody>
                    <a:bodyPr/>
                    <a:lstStyle/>
                    <a:p>
                      <a:pPr indent="0" lvl="0" marL="0" marR="0" rtl="0" algn="just">
                        <a:spcBef>
                          <a:spcPts val="0"/>
                        </a:spcBef>
                        <a:spcAft>
                          <a:spcPts val="0"/>
                        </a:spcAft>
                        <a:buNone/>
                      </a:pPr>
                      <a:r>
                        <a:rPr lang="en-US" sz="2000" u="none" cap="none" strike="noStrike"/>
                        <a:t>1.</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FRMD4A-SNRK-MRPL41</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0.0397</a:t>
                      </a:r>
                      <a:endParaRPr sz="2000" u="none" cap="none" strike="noStrike">
                        <a:latin typeface="Arial"/>
                        <a:ea typeface="Arial"/>
                        <a:cs typeface="Arial"/>
                        <a:sym typeface="Arial"/>
                      </a:endParaRPr>
                    </a:p>
                  </a:txBody>
                  <a:tcPr marT="45725" marB="45725" marR="91450" marL="91450"/>
                </a:tc>
              </a:tr>
              <a:tr h="595850">
                <a:tc>
                  <a:txBody>
                    <a:bodyPr/>
                    <a:lstStyle/>
                    <a:p>
                      <a:pPr indent="0" lvl="0" marL="0" marR="0" rtl="0" algn="just">
                        <a:spcBef>
                          <a:spcPts val="0"/>
                        </a:spcBef>
                        <a:spcAft>
                          <a:spcPts val="0"/>
                        </a:spcAft>
                        <a:buNone/>
                      </a:pPr>
                      <a:r>
                        <a:rPr lang="en-US" sz="2000" u="none" cap="none" strike="noStrike"/>
                        <a:t>2.</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FRMD4A-MRPL41-KAT6A</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0.0219</a:t>
                      </a:r>
                      <a:endParaRPr sz="2000" u="none" cap="none" strike="noStrike">
                        <a:latin typeface="Arial"/>
                        <a:ea typeface="Arial"/>
                        <a:cs typeface="Arial"/>
                        <a:sym typeface="Arial"/>
                      </a:endParaRPr>
                    </a:p>
                  </a:txBody>
                  <a:tcPr marT="45725" marB="45725" marR="91450" marL="91450"/>
                </a:tc>
              </a:tr>
              <a:tr h="566925">
                <a:tc>
                  <a:txBody>
                    <a:bodyPr/>
                    <a:lstStyle/>
                    <a:p>
                      <a:pPr indent="0" lvl="0" marL="0" marR="0" rtl="0" algn="just">
                        <a:spcBef>
                          <a:spcPts val="0"/>
                        </a:spcBef>
                        <a:spcAft>
                          <a:spcPts val="0"/>
                        </a:spcAft>
                        <a:buNone/>
                      </a:pPr>
                      <a:r>
                        <a:rPr lang="en-US" sz="2000" u="none" cap="none" strike="noStrike"/>
                        <a:t>3.</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PRMT2-PTP4A2-CADM1</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0.0974</a:t>
                      </a:r>
                      <a:endParaRPr sz="2000" u="none" cap="none" strike="noStrike">
                        <a:latin typeface="Arial"/>
                        <a:ea typeface="Arial"/>
                        <a:cs typeface="Arial"/>
                        <a:sym typeface="Arial"/>
                      </a:endParaRPr>
                    </a:p>
                  </a:txBody>
                  <a:tcPr marT="45725" marB="45725" marR="91450" marL="91450"/>
                </a:tc>
              </a:tr>
              <a:tr h="595850">
                <a:tc>
                  <a:txBody>
                    <a:bodyPr/>
                    <a:lstStyle/>
                    <a:p>
                      <a:pPr indent="0" lvl="0" marL="0" marR="0" rtl="0" algn="just">
                        <a:spcBef>
                          <a:spcPts val="0"/>
                        </a:spcBef>
                        <a:spcAft>
                          <a:spcPts val="0"/>
                        </a:spcAft>
                        <a:buNone/>
                      </a:pPr>
                      <a:r>
                        <a:rPr lang="en-US" sz="2000" u="none" cap="none" strike="noStrike"/>
                        <a:t>4.</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MEIS1-KAT6A-PTPRD</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0.1094</a:t>
                      </a:r>
                      <a:endParaRPr sz="2000" u="none" cap="none" strike="noStrike">
                        <a:latin typeface="Arial"/>
                        <a:ea typeface="Arial"/>
                        <a:cs typeface="Arial"/>
                        <a:sym typeface="Arial"/>
                      </a:endParaRPr>
                    </a:p>
                  </a:txBody>
                  <a:tcPr marT="45725" marB="45725" marR="91450" marL="91450"/>
                </a:tc>
              </a:tr>
              <a:tr h="595850">
                <a:tc>
                  <a:txBody>
                    <a:bodyPr/>
                    <a:lstStyle/>
                    <a:p>
                      <a:pPr indent="0" lvl="0" marL="0" marR="0" rtl="0" algn="just">
                        <a:spcBef>
                          <a:spcPts val="0"/>
                        </a:spcBef>
                        <a:spcAft>
                          <a:spcPts val="0"/>
                        </a:spcAft>
                        <a:buNone/>
                      </a:pPr>
                      <a:r>
                        <a:rPr lang="en-US" sz="2000" u="none" cap="none" strike="noStrike"/>
                        <a:t>5.</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FRMD4A-PTPRD-PTP4A2</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0.1108</a:t>
                      </a:r>
                      <a:endParaRPr sz="2000" u="none" cap="none" strike="noStrike">
                        <a:latin typeface="Arial"/>
                        <a:ea typeface="Arial"/>
                        <a:cs typeface="Arial"/>
                        <a:sym typeface="Arial"/>
                      </a:endParaRPr>
                    </a:p>
                  </a:txBody>
                  <a:tcPr marT="45725" marB="45725" marR="91450" marL="91450"/>
                </a:tc>
              </a:tr>
              <a:tr h="595850">
                <a:tc>
                  <a:txBody>
                    <a:bodyPr/>
                    <a:lstStyle/>
                    <a:p>
                      <a:pPr indent="0" lvl="0" marL="0" marR="0" rtl="0" algn="just">
                        <a:spcBef>
                          <a:spcPts val="0"/>
                        </a:spcBef>
                        <a:spcAft>
                          <a:spcPts val="0"/>
                        </a:spcAft>
                        <a:buNone/>
                      </a:pPr>
                      <a:r>
                        <a:rPr lang="en-US" sz="2000" u="none" cap="none" strike="noStrike"/>
                        <a:t>6.</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FGR-KAT6A-PTPRD</a:t>
                      </a:r>
                      <a:endParaRPr sz="2000" u="none" cap="none" strike="noStrike">
                        <a:latin typeface="Arial"/>
                        <a:ea typeface="Arial"/>
                        <a:cs typeface="Arial"/>
                        <a:sym typeface="Arial"/>
                      </a:endParaRPr>
                    </a:p>
                  </a:txBody>
                  <a:tcPr marT="45725" marB="45725" marR="91450" marL="91450"/>
                </a:tc>
                <a:tc>
                  <a:txBody>
                    <a:bodyPr/>
                    <a:lstStyle/>
                    <a:p>
                      <a:pPr indent="0" lvl="0" marL="0" marR="0" rtl="0" algn="just">
                        <a:spcBef>
                          <a:spcPts val="0"/>
                        </a:spcBef>
                        <a:spcAft>
                          <a:spcPts val="0"/>
                        </a:spcAft>
                        <a:buNone/>
                      </a:pPr>
                      <a:r>
                        <a:rPr lang="en-US" sz="2000" u="none" cap="none" strike="noStrike"/>
                        <a:t>0.1138</a:t>
                      </a:r>
                      <a:endParaRPr sz="2000" u="none" cap="none" strike="noStrike">
                        <a:latin typeface="Arial"/>
                        <a:ea typeface="Arial"/>
                        <a:cs typeface="Arial"/>
                        <a:sym typeface="Arial"/>
                      </a:endParaRPr>
                    </a:p>
                  </a:txBody>
                  <a:tcPr marT="45725" marB="45725" marR="91450" marL="91450"/>
                </a:tc>
              </a:tr>
            </a:tbl>
          </a:graphicData>
        </a:graphic>
      </p:graphicFrame>
      <p:sp>
        <p:nvSpPr>
          <p:cNvPr id="256" name="Google Shape;256;p19"/>
          <p:cNvSpPr txBox="1"/>
          <p:nvPr/>
        </p:nvSpPr>
        <p:spPr>
          <a:xfrm>
            <a:off x="5012088" y="5545305"/>
            <a:ext cx="26727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Table 7: Sample Triplets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8809" y="0"/>
            <a:ext cx="12200809"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    Three Critical Molecule in Reference of Biological Data</a:t>
            </a:r>
            <a:endParaRPr/>
          </a:p>
        </p:txBody>
      </p:sp>
      <p:sp>
        <p:nvSpPr>
          <p:cNvPr id="97" name="Google Shape;97;p2"/>
          <p:cNvSpPr txBox="1"/>
          <p:nvPr/>
        </p:nvSpPr>
        <p:spPr>
          <a:xfrm>
            <a:off x="344558" y="1108218"/>
            <a:ext cx="8519732" cy="260019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800">
                <a:solidFill>
                  <a:schemeClr val="dk1"/>
                </a:solidFill>
                <a:latin typeface="Times New Roman"/>
                <a:ea typeface="Times New Roman"/>
                <a:cs typeface="Times New Roman"/>
                <a:sym typeface="Times New Roman"/>
              </a:rPr>
              <a:t>Three Critical Molecule :-</a:t>
            </a:r>
            <a:endParaRPr/>
          </a:p>
          <a:p>
            <a:pPr indent="-514350" lvl="2" marL="1428750" marR="0" rtl="0" algn="just">
              <a:lnSpc>
                <a:spcPct val="15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Times New Roman"/>
                <a:ea typeface="Times New Roman"/>
                <a:cs typeface="Times New Roman"/>
                <a:sym typeface="Times New Roman"/>
              </a:rPr>
              <a:t>Protein</a:t>
            </a:r>
            <a:endParaRPr/>
          </a:p>
          <a:p>
            <a:pPr indent="-514350" lvl="2" marL="1428750" marR="0" rtl="0" algn="just">
              <a:lnSpc>
                <a:spcPct val="15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Times New Roman"/>
                <a:ea typeface="Times New Roman"/>
                <a:cs typeface="Times New Roman"/>
                <a:sym typeface="Times New Roman"/>
              </a:rPr>
              <a:t>Deoxyribonucleic Acid [DNA]</a:t>
            </a:r>
            <a:endParaRPr/>
          </a:p>
          <a:p>
            <a:pPr indent="-457200" lvl="2" marL="1371600" marR="0" rtl="0" algn="l">
              <a:lnSpc>
                <a:spcPct val="15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Times New Roman"/>
                <a:ea typeface="Times New Roman"/>
                <a:cs typeface="Times New Roman"/>
                <a:sym typeface="Times New Roman"/>
              </a:rPr>
              <a:t>Ribonucleic Acid [RNA]</a:t>
            </a:r>
            <a:endParaRPr/>
          </a:p>
        </p:txBody>
      </p:sp>
      <p:sp>
        <p:nvSpPr>
          <p:cNvPr id="98" name="Google Shape;98;p2"/>
          <p:cNvSpPr txBox="1"/>
          <p:nvPr>
            <p:ph idx="12" type="sldNum"/>
          </p:nvPr>
        </p:nvSpPr>
        <p:spPr>
          <a:xfrm>
            <a:off x="8608618" y="6356350"/>
            <a:ext cx="274518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800">
                <a:latin typeface="Arial"/>
                <a:ea typeface="Arial"/>
                <a:cs typeface="Arial"/>
                <a:sym typeface="Arial"/>
              </a:rPr>
              <a:t>‹#›</a:t>
            </a:fld>
            <a:endParaRPr sz="18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Triplets from Non Tumor Data </a:t>
            </a:r>
            <a:endParaRPr/>
          </a:p>
        </p:txBody>
      </p:sp>
      <p:sp>
        <p:nvSpPr>
          <p:cNvPr id="262" name="Google Shape;26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63" name="Google Shape;263;p20"/>
          <p:cNvGraphicFramePr/>
          <p:nvPr/>
        </p:nvGraphicFramePr>
        <p:xfrm>
          <a:off x="1803564" y="1272615"/>
          <a:ext cx="3000000" cy="3000000"/>
        </p:xfrm>
        <a:graphic>
          <a:graphicData uri="http://schemas.openxmlformats.org/drawingml/2006/table">
            <a:tbl>
              <a:tblPr bandRow="1" firstRow="1">
                <a:noFill/>
                <a:tableStyleId>{CD180DD6-10F3-4D7E-9A2C-FAED25DA9F8F}</a:tableStyleId>
              </a:tblPr>
              <a:tblGrid>
                <a:gridCol w="1051550"/>
                <a:gridCol w="5880075"/>
                <a:gridCol w="1874700"/>
              </a:tblGrid>
              <a:tr h="567025">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No.</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Triplet</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RMSE Score</a:t>
                      </a:r>
                      <a:endParaRPr/>
                    </a:p>
                  </a:txBody>
                  <a:tcPr marT="45725" marB="45725" marR="91450" marL="91450"/>
                </a:tc>
              </a:tr>
              <a:tr h="567025">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1.</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PRRC2C-CADM1-FRMD4A</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0.134</a:t>
                      </a:r>
                      <a:endParaRPr/>
                    </a:p>
                  </a:txBody>
                  <a:tcPr marT="45725" marB="45725" marR="91450" marL="91450"/>
                </a:tc>
              </a:tr>
              <a:tr h="567025">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2.</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PRMT2-ID4-SEMA5A</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0.153</a:t>
                      </a:r>
                      <a:endParaRPr/>
                    </a:p>
                  </a:txBody>
                  <a:tcPr marT="45725" marB="45725" marR="91450" marL="91450"/>
                </a:tc>
              </a:tr>
              <a:tr h="567025">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3.</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ATOH1-MEIS1-SERPINA1</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0.104</a:t>
                      </a:r>
                      <a:endParaRPr/>
                    </a:p>
                  </a:txBody>
                  <a:tcPr marT="45725" marB="45725" marR="91450" marL="91450"/>
                </a:tc>
              </a:tr>
              <a:tr h="594350">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4.</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SEMA5A-MEIS1-SERPINA1</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0.103</a:t>
                      </a:r>
                      <a:endParaRPr/>
                    </a:p>
                  </a:txBody>
                  <a:tcPr marT="45725" marB="45725" marR="91450" marL="91450"/>
                </a:tc>
              </a:tr>
              <a:tr h="567025">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5.</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PTPRD-MEIS1-SERPINA1</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.096</a:t>
                      </a:r>
                      <a:endParaRPr/>
                    </a:p>
                  </a:txBody>
                  <a:tcPr marT="45725" marB="45725" marR="91450" marL="91450"/>
                </a:tc>
              </a:tr>
              <a:tr h="567025">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6.</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PTPRD-PTP4A2-PRMT2</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0.075</a:t>
                      </a:r>
                      <a:endParaRPr/>
                    </a:p>
                  </a:txBody>
                  <a:tcPr marT="45725" marB="45725" marR="91450" marL="91450"/>
                </a:tc>
              </a:tr>
            </a:tbl>
          </a:graphicData>
        </a:graphic>
      </p:graphicFrame>
      <p:sp>
        <p:nvSpPr>
          <p:cNvPr id="264" name="Google Shape;264;p20"/>
          <p:cNvSpPr txBox="1"/>
          <p:nvPr/>
        </p:nvSpPr>
        <p:spPr>
          <a:xfrm>
            <a:off x="5074825" y="5351099"/>
            <a:ext cx="246566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Table 8:Sample Triplets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1"/>
          <p:cNvSpPr/>
          <p:nvPr/>
        </p:nvSpPr>
        <p:spPr>
          <a:xfrm>
            <a:off x="0" y="14068"/>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Validation</a:t>
            </a:r>
            <a:endParaRPr/>
          </a:p>
        </p:txBody>
      </p:sp>
      <p:sp>
        <p:nvSpPr>
          <p:cNvPr id="270" name="Google Shape;27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271" name="Google Shape;271;p21"/>
          <p:cNvSpPr txBox="1"/>
          <p:nvPr/>
        </p:nvSpPr>
        <p:spPr>
          <a:xfrm>
            <a:off x="335387" y="1338140"/>
            <a:ext cx="10871329" cy="2090860"/>
          </a:xfrm>
          <a:prstGeom prst="rect">
            <a:avLst/>
          </a:prstGeom>
          <a:solidFill>
            <a:srgbClr val="FFFFFF"/>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chemeClr val="dk1"/>
                </a:solidFill>
                <a:latin typeface="Times New Roman"/>
                <a:ea typeface="Times New Roman"/>
                <a:cs typeface="Times New Roman"/>
                <a:sym typeface="Times New Roman"/>
              </a:rPr>
              <a:t>Validation</a:t>
            </a:r>
            <a:endParaRPr sz="2400">
              <a:solidFill>
                <a:schemeClr val="dk1"/>
              </a:solidFill>
              <a:latin typeface="Times New Roman"/>
              <a:ea typeface="Times New Roman"/>
              <a:cs typeface="Times New Roman"/>
              <a:sym typeface="Times New Roman"/>
            </a:endParaRPr>
          </a:p>
          <a:p>
            <a:pPr indent="-190500" lvl="0" marL="342900" marR="0" rtl="0" algn="just">
              <a:spcBef>
                <a:spcPts val="800"/>
              </a:spcBef>
              <a:spcAft>
                <a:spcPts val="0"/>
              </a:spcAft>
              <a:buClr>
                <a:schemeClr val="dk1"/>
              </a:buClr>
              <a:buSzPts val="2400"/>
              <a:buFont typeface="Noto Sans Symbols"/>
              <a:buNone/>
            </a:pPr>
            <a:r>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New Roman"/>
                <a:ea typeface="Times New Roman"/>
                <a:cs typeface="Times New Roman"/>
                <a:sym typeface="Times New Roman"/>
              </a:rPr>
              <a:t>Validation of gene interactions was done using existing literature, </a:t>
            </a:r>
            <a:r>
              <a:rPr b="1" lang="en-US" sz="2400">
                <a:solidFill>
                  <a:schemeClr val="dk1"/>
                </a:solidFill>
                <a:latin typeface="Times New Roman"/>
                <a:ea typeface="Times New Roman"/>
                <a:cs typeface="Times New Roman"/>
                <a:sym typeface="Times New Roman"/>
              </a:rPr>
              <a:t>Gene Cards </a:t>
            </a:r>
            <a:r>
              <a:rPr lang="en-US" sz="2400">
                <a:solidFill>
                  <a:schemeClr val="dk1"/>
                </a:solidFill>
                <a:latin typeface="Times New Roman"/>
                <a:ea typeface="Times New Roman"/>
                <a:cs typeface="Times New Roman"/>
                <a:sym typeface="Times New Roman"/>
              </a:rPr>
              <a:t>and </a:t>
            </a:r>
            <a:r>
              <a:rPr b="1" lang="en-US" sz="2400">
                <a:solidFill>
                  <a:schemeClr val="dk1"/>
                </a:solidFill>
                <a:latin typeface="Times New Roman"/>
                <a:ea typeface="Times New Roman"/>
                <a:cs typeface="Times New Roman"/>
                <a:sym typeface="Times New Roman"/>
              </a:rPr>
              <a:t>NCBI Gene </a:t>
            </a:r>
            <a:r>
              <a:rPr lang="en-US" sz="2400">
                <a:solidFill>
                  <a:schemeClr val="dk1"/>
                </a:solidFill>
                <a:latin typeface="Times New Roman"/>
                <a:ea typeface="Times New Roman"/>
                <a:cs typeface="Times New Roman"/>
                <a:sym typeface="Times New Roman"/>
              </a:rPr>
              <a:t>databases [19].</a:t>
            </a:r>
            <a:endParaRPr/>
          </a:p>
          <a:p>
            <a:pPr indent="0" lvl="0" marL="0" marR="0" rtl="0" algn="just">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New Roman"/>
                <a:ea typeface="Times New Roman"/>
                <a:cs typeface="Times New Roman"/>
                <a:sym typeface="Times New Roman"/>
              </a:rPr>
              <a:t>Real gene interactions corresponding to 53 key genes have been generated using the </a:t>
            </a:r>
            <a:r>
              <a:rPr b="1" i="1" lang="en-US" sz="2400">
                <a:solidFill>
                  <a:schemeClr val="dk1"/>
                </a:solidFill>
                <a:latin typeface="Times New Roman"/>
                <a:ea typeface="Times New Roman"/>
                <a:cs typeface="Times New Roman"/>
                <a:sym typeface="Times New Roman"/>
              </a:rPr>
              <a:t>genemania.org</a:t>
            </a:r>
            <a:r>
              <a:rPr lang="en-US" sz="2400">
                <a:solidFill>
                  <a:schemeClr val="dk1"/>
                </a:solidFill>
                <a:latin typeface="Times New Roman"/>
                <a:ea typeface="Times New Roman"/>
                <a:cs typeface="Times New Roman"/>
                <a:sym typeface="Times New Roman"/>
              </a:rPr>
              <a:t> site [5].</a:t>
            </a:r>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New Roman"/>
                <a:ea typeface="Times New Roman"/>
                <a:cs typeface="Times New Roman"/>
                <a:sym typeface="Times New Roman"/>
              </a:rPr>
              <a:t>Using the top triplets, two separate networks, representing normal lung condition and lung tumor condition has been constructed using </a:t>
            </a:r>
            <a:r>
              <a:rPr b="1" lang="en-US" sz="2400">
                <a:solidFill>
                  <a:schemeClr val="dk1"/>
                </a:solidFill>
                <a:latin typeface="Times New Roman"/>
                <a:ea typeface="Times New Roman"/>
                <a:cs typeface="Times New Roman"/>
                <a:sym typeface="Times New Roman"/>
              </a:rPr>
              <a:t>Python NetworkX library</a:t>
            </a:r>
            <a:r>
              <a:rPr lang="en-US" sz="2400">
                <a:solidFill>
                  <a:schemeClr val="dk1"/>
                </a:solidFill>
                <a:latin typeface="Times New Roman"/>
                <a:ea typeface="Times New Roman"/>
                <a:cs typeface="Times New Roman"/>
                <a:sym typeface="Times New Roman"/>
              </a:rPr>
              <a:t>.</a:t>
            </a:r>
            <a:endParaRPr/>
          </a:p>
          <a:p>
            <a:pPr indent="0" lvl="0" marL="0" marR="0" rtl="0" algn="just">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Results: Fuzzy Inference Model Accuracy </a:t>
            </a:r>
            <a:endParaRPr/>
          </a:p>
        </p:txBody>
      </p:sp>
      <p:sp>
        <p:nvSpPr>
          <p:cNvPr id="277" name="Google Shape;2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p22"/>
          <p:cNvSpPr txBox="1"/>
          <p:nvPr/>
        </p:nvSpPr>
        <p:spPr>
          <a:xfrm>
            <a:off x="1722782" y="5699093"/>
            <a:ext cx="89849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Table 9: Accuracy of Fuzzy Logic Model in predicting gene interaction edges on tumor and Non-Tumor dataset</a:t>
            </a:r>
            <a:endParaRPr/>
          </a:p>
        </p:txBody>
      </p:sp>
      <p:pic>
        <p:nvPicPr>
          <p:cNvPr id="279" name="Google Shape;279;p22"/>
          <p:cNvPicPr preferRelativeResize="0"/>
          <p:nvPr/>
        </p:nvPicPr>
        <p:blipFill rotWithShape="1">
          <a:blip r:embed="rId3">
            <a:alphaModFix/>
          </a:blip>
          <a:srcRect b="0" l="0" r="0" t="0"/>
          <a:stretch/>
        </p:blipFill>
        <p:spPr>
          <a:xfrm>
            <a:off x="887896" y="1158907"/>
            <a:ext cx="10465904" cy="44061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FF00"/>
                </a:solidFill>
                <a:latin typeface="Times New Roman"/>
                <a:ea typeface="Times New Roman"/>
                <a:cs typeface="Times New Roman"/>
                <a:sym typeface="Times New Roman"/>
              </a:rPr>
              <a:t>Results: Comparative study of FIS with Mutual Information based Model</a:t>
            </a:r>
            <a:endParaRPr/>
          </a:p>
        </p:txBody>
      </p:sp>
      <p:sp>
        <p:nvSpPr>
          <p:cNvPr id="285" name="Google Shape;28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pic>
        <p:nvPicPr>
          <p:cNvPr id="286" name="Google Shape;286;p23"/>
          <p:cNvPicPr preferRelativeResize="0"/>
          <p:nvPr/>
        </p:nvPicPr>
        <p:blipFill rotWithShape="1">
          <a:blip r:embed="rId3">
            <a:alphaModFix/>
          </a:blip>
          <a:srcRect b="14389" l="0" r="0" t="0"/>
          <a:stretch/>
        </p:blipFill>
        <p:spPr>
          <a:xfrm>
            <a:off x="384313" y="990515"/>
            <a:ext cx="10969487" cy="4694668"/>
          </a:xfrm>
          <a:prstGeom prst="rect">
            <a:avLst/>
          </a:prstGeom>
          <a:noFill/>
          <a:ln>
            <a:noFill/>
          </a:ln>
        </p:spPr>
      </p:pic>
      <p:sp>
        <p:nvSpPr>
          <p:cNvPr id="287" name="Google Shape;287;p23"/>
          <p:cNvSpPr txBox="1"/>
          <p:nvPr/>
        </p:nvSpPr>
        <p:spPr>
          <a:xfrm>
            <a:off x="1762539" y="5813746"/>
            <a:ext cx="84151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Table 10: Accuracy of Mutual Information Model in predicting gene interaction edges on tumor and Non-Tumor dataset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FF00"/>
                </a:solidFill>
                <a:latin typeface="Times New Roman"/>
                <a:ea typeface="Times New Roman"/>
                <a:cs typeface="Times New Roman"/>
                <a:sym typeface="Times New Roman"/>
              </a:rPr>
              <a:t>Results: Comparative Study of FIS with Mutual Information based Model</a:t>
            </a:r>
            <a:endParaRPr/>
          </a:p>
        </p:txBody>
      </p:sp>
      <p:sp>
        <p:nvSpPr>
          <p:cNvPr id="293" name="Google Shape;29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4" name="Google Shape;294;p24"/>
          <p:cNvSpPr txBox="1"/>
          <p:nvPr/>
        </p:nvSpPr>
        <p:spPr>
          <a:xfrm>
            <a:off x="3648722" y="5295141"/>
            <a:ext cx="68535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7: Mutual Information threshold analysis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5" name="Google Shape;295;p24"/>
          <p:cNvPicPr preferRelativeResize="0"/>
          <p:nvPr/>
        </p:nvPicPr>
        <p:blipFill rotWithShape="1">
          <a:blip r:embed="rId3">
            <a:alphaModFix/>
          </a:blip>
          <a:srcRect b="0" l="0" r="0" t="0"/>
          <a:stretch/>
        </p:blipFill>
        <p:spPr>
          <a:xfrm>
            <a:off x="781587" y="1588493"/>
            <a:ext cx="4092254" cy="2924542"/>
          </a:xfrm>
          <a:prstGeom prst="rect">
            <a:avLst/>
          </a:prstGeom>
          <a:noFill/>
          <a:ln>
            <a:noFill/>
          </a:ln>
        </p:spPr>
      </p:pic>
      <p:pic>
        <p:nvPicPr>
          <p:cNvPr id="296" name="Google Shape;296;p24"/>
          <p:cNvPicPr preferRelativeResize="0"/>
          <p:nvPr/>
        </p:nvPicPr>
        <p:blipFill rotWithShape="1">
          <a:blip r:embed="rId4">
            <a:alphaModFix/>
          </a:blip>
          <a:srcRect b="0" l="0" r="0" t="0"/>
          <a:stretch/>
        </p:blipFill>
        <p:spPr>
          <a:xfrm>
            <a:off x="6590501" y="1588493"/>
            <a:ext cx="3911782" cy="2846794"/>
          </a:xfrm>
          <a:prstGeom prst="rect">
            <a:avLst/>
          </a:prstGeom>
          <a:noFill/>
          <a:ln>
            <a:noFill/>
          </a:ln>
        </p:spPr>
      </p:pic>
      <p:sp>
        <p:nvSpPr>
          <p:cNvPr id="297" name="Google Shape;297;p24"/>
          <p:cNvSpPr/>
          <p:nvPr/>
        </p:nvSpPr>
        <p:spPr>
          <a:xfrm>
            <a:off x="1385243" y="4510932"/>
            <a:ext cx="31538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 No. of edges vs MI threshold </a:t>
            </a:r>
            <a:endParaRPr/>
          </a:p>
        </p:txBody>
      </p:sp>
      <p:sp>
        <p:nvSpPr>
          <p:cNvPr id="298" name="Google Shape;298;p24"/>
          <p:cNvSpPr/>
          <p:nvPr/>
        </p:nvSpPr>
        <p:spPr>
          <a:xfrm>
            <a:off x="7079220" y="4510932"/>
            <a:ext cx="32003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b) No. of genes vs MI Threshold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5"/>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    Results: Visualization of Gene Interaction Network (Tumor Data)</a:t>
            </a:r>
            <a:endParaRPr/>
          </a:p>
        </p:txBody>
      </p:sp>
      <p:sp>
        <p:nvSpPr>
          <p:cNvPr id="304" name="Google Shape;30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05" name="Google Shape;305;p25"/>
          <p:cNvPicPr preferRelativeResize="0"/>
          <p:nvPr/>
        </p:nvPicPr>
        <p:blipFill rotWithShape="1">
          <a:blip r:embed="rId3">
            <a:alphaModFix/>
          </a:blip>
          <a:srcRect b="0" l="9971" r="4298" t="6774"/>
          <a:stretch/>
        </p:blipFill>
        <p:spPr>
          <a:xfrm>
            <a:off x="518604" y="968173"/>
            <a:ext cx="5841507" cy="5499717"/>
          </a:xfrm>
          <a:prstGeom prst="rect">
            <a:avLst/>
          </a:prstGeom>
          <a:noFill/>
          <a:ln>
            <a:noFill/>
          </a:ln>
        </p:spPr>
      </p:pic>
      <p:sp>
        <p:nvSpPr>
          <p:cNvPr id="306" name="Google Shape;306;p25"/>
          <p:cNvSpPr txBox="1"/>
          <p:nvPr/>
        </p:nvSpPr>
        <p:spPr>
          <a:xfrm>
            <a:off x="994299" y="6398309"/>
            <a:ext cx="489159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8: G1- Network Inferred using Tumor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25"/>
          <p:cNvSpPr txBox="1"/>
          <p:nvPr/>
        </p:nvSpPr>
        <p:spPr>
          <a:xfrm>
            <a:off x="6492150" y="1275933"/>
            <a:ext cx="4705551" cy="526297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The </a:t>
            </a:r>
            <a:r>
              <a:rPr b="1" lang="en-US" sz="2400">
                <a:solidFill>
                  <a:schemeClr val="dk1"/>
                </a:solidFill>
                <a:latin typeface="Times New Roman"/>
                <a:ea typeface="Times New Roman"/>
                <a:cs typeface="Times New Roman"/>
                <a:sym typeface="Times New Roman"/>
              </a:rPr>
              <a:t>red-colored edges </a:t>
            </a:r>
            <a:r>
              <a:rPr lang="en-US" sz="2400">
                <a:solidFill>
                  <a:schemeClr val="dk1"/>
                </a:solidFill>
                <a:latin typeface="Times New Roman"/>
                <a:ea typeface="Times New Roman"/>
                <a:cs typeface="Times New Roman"/>
                <a:sym typeface="Times New Roman"/>
              </a:rPr>
              <a:t>show the interaction that were observed using proposed model and validated subsequently.</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The </a:t>
            </a:r>
            <a:r>
              <a:rPr b="1" lang="en-US" sz="2400">
                <a:solidFill>
                  <a:schemeClr val="dk1"/>
                </a:solidFill>
                <a:latin typeface="Times New Roman"/>
                <a:ea typeface="Times New Roman"/>
                <a:cs typeface="Times New Roman"/>
                <a:sym typeface="Times New Roman"/>
              </a:rPr>
              <a:t>yellow dashed edges </a:t>
            </a:r>
            <a:r>
              <a:rPr lang="en-US" sz="2400">
                <a:solidFill>
                  <a:schemeClr val="dk1"/>
                </a:solidFill>
                <a:latin typeface="Times New Roman"/>
                <a:ea typeface="Times New Roman"/>
                <a:cs typeface="Times New Roman"/>
                <a:sym typeface="Times New Roman"/>
              </a:rPr>
              <a:t>show the edges that were found but whose existence could not be veriﬁed using existing literature. </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However, these edges can hint at novel interactions only present in tumorous conditions and need further exploration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6"/>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Times New Roman"/>
                <a:ea typeface="Times New Roman"/>
                <a:cs typeface="Times New Roman"/>
                <a:sym typeface="Times New Roman"/>
              </a:rPr>
              <a:t>    Results: Visualization of Gene Interaction Network (Non Tumor Data)</a:t>
            </a:r>
            <a:endParaRPr/>
          </a:p>
        </p:txBody>
      </p:sp>
      <p:sp>
        <p:nvSpPr>
          <p:cNvPr id="313" name="Google Shape;31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4" name="Google Shape;314;p26"/>
          <p:cNvSpPr txBox="1"/>
          <p:nvPr/>
        </p:nvSpPr>
        <p:spPr>
          <a:xfrm>
            <a:off x="661387" y="6347411"/>
            <a:ext cx="519343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Figure 9: G2- </a:t>
            </a:r>
            <a:r>
              <a:rPr lang="en-US" sz="1800">
                <a:solidFill>
                  <a:schemeClr val="dk1"/>
                </a:solidFill>
                <a:latin typeface="Times New Roman"/>
                <a:ea typeface="Times New Roman"/>
                <a:cs typeface="Times New Roman"/>
                <a:sym typeface="Times New Roman"/>
              </a:rPr>
              <a:t>Network</a:t>
            </a:r>
            <a:r>
              <a:rPr lang="en-US" sz="1800">
                <a:solidFill>
                  <a:schemeClr val="dk1"/>
                </a:solidFill>
                <a:latin typeface="Calibri"/>
                <a:ea typeface="Calibri"/>
                <a:cs typeface="Calibri"/>
                <a:sym typeface="Calibri"/>
              </a:rPr>
              <a:t> Inferred using Non-Tumor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26"/>
          <p:cNvSpPr txBox="1"/>
          <p:nvPr/>
        </p:nvSpPr>
        <p:spPr>
          <a:xfrm>
            <a:off x="6325338" y="1615736"/>
            <a:ext cx="5028462" cy="415498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a:t>
            </a:r>
            <a:r>
              <a:rPr b="1" lang="en-US" sz="2400">
                <a:solidFill>
                  <a:schemeClr val="dk1"/>
                </a:solidFill>
                <a:latin typeface="Arial"/>
                <a:ea typeface="Arial"/>
                <a:cs typeface="Arial"/>
                <a:sym typeface="Arial"/>
              </a:rPr>
              <a:t>green colored edges </a:t>
            </a:r>
            <a:r>
              <a:rPr lang="en-US" sz="2400">
                <a:solidFill>
                  <a:schemeClr val="dk1"/>
                </a:solidFill>
                <a:latin typeface="Arial"/>
                <a:ea typeface="Arial"/>
                <a:cs typeface="Arial"/>
                <a:sym typeface="Arial"/>
              </a:rPr>
              <a:t>show the interaction that were observed in non-tumor using proposed model and validated subsequently.</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a:t>
            </a:r>
            <a:r>
              <a:rPr b="1" lang="en-US" sz="2400">
                <a:solidFill>
                  <a:schemeClr val="dk1"/>
                </a:solidFill>
                <a:latin typeface="Arial"/>
                <a:ea typeface="Arial"/>
                <a:cs typeface="Arial"/>
                <a:sym typeface="Arial"/>
              </a:rPr>
              <a:t>yellow dashed edges </a:t>
            </a:r>
            <a:r>
              <a:rPr lang="en-US" sz="2400">
                <a:solidFill>
                  <a:schemeClr val="dk1"/>
                </a:solidFill>
                <a:latin typeface="Arial"/>
                <a:ea typeface="Arial"/>
                <a:cs typeface="Arial"/>
                <a:sym typeface="Arial"/>
              </a:rPr>
              <a:t>show the edges that were found but whose existence could not be veriﬁed using existing literature. </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316" name="Google Shape;316;p26"/>
          <p:cNvPicPr preferRelativeResize="0"/>
          <p:nvPr/>
        </p:nvPicPr>
        <p:blipFill rotWithShape="1">
          <a:blip r:embed="rId3">
            <a:alphaModFix/>
          </a:blip>
          <a:srcRect b="0" l="10348" r="8958" t="3212"/>
          <a:stretch/>
        </p:blipFill>
        <p:spPr>
          <a:xfrm>
            <a:off x="426131" y="922939"/>
            <a:ext cx="5663951" cy="54753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7"/>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200">
                <a:solidFill>
                  <a:srgbClr val="FFFF00"/>
                </a:solidFill>
                <a:latin typeface="Times New Roman"/>
                <a:ea typeface="Times New Roman"/>
                <a:cs typeface="Times New Roman"/>
                <a:sym typeface="Times New Roman"/>
              </a:rPr>
              <a:t>Results: Visualization of Gene Interaction Network </a:t>
            </a:r>
            <a:endParaRPr/>
          </a:p>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                    (Unique Edges in Tumor Data)</a:t>
            </a:r>
            <a:endParaRPr/>
          </a:p>
        </p:txBody>
      </p:sp>
      <p:sp>
        <p:nvSpPr>
          <p:cNvPr id="322" name="Google Shape;3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3" name="Google Shape;323;p27"/>
          <p:cNvSpPr txBox="1"/>
          <p:nvPr/>
        </p:nvSpPr>
        <p:spPr>
          <a:xfrm>
            <a:off x="642892" y="6215746"/>
            <a:ext cx="55320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10: G3- Network Inferred using Non-Tumor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27"/>
          <p:cNvSpPr txBox="1"/>
          <p:nvPr/>
        </p:nvSpPr>
        <p:spPr>
          <a:xfrm>
            <a:off x="6096000" y="1615736"/>
            <a:ext cx="5089864" cy="378565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The </a:t>
            </a:r>
            <a:r>
              <a:rPr b="1" lang="en-US" sz="2400">
                <a:solidFill>
                  <a:schemeClr val="dk1"/>
                </a:solidFill>
                <a:latin typeface="Times New Roman"/>
                <a:ea typeface="Times New Roman"/>
                <a:cs typeface="Times New Roman"/>
                <a:sym typeface="Times New Roman"/>
              </a:rPr>
              <a:t>red-colored edges </a:t>
            </a:r>
            <a:r>
              <a:rPr lang="en-US" sz="2400">
                <a:solidFill>
                  <a:schemeClr val="dk1"/>
                </a:solidFill>
                <a:latin typeface="Times New Roman"/>
                <a:ea typeface="Times New Roman"/>
                <a:cs typeface="Times New Roman"/>
                <a:sym typeface="Times New Roman"/>
              </a:rPr>
              <a:t>show the interaction that were uniquely observed using proposed model in tumor data only.</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The </a:t>
            </a:r>
            <a:r>
              <a:rPr b="1" lang="en-US" sz="2400">
                <a:solidFill>
                  <a:schemeClr val="dk1"/>
                </a:solidFill>
                <a:latin typeface="Times New Roman"/>
                <a:ea typeface="Times New Roman"/>
                <a:cs typeface="Times New Roman"/>
                <a:sym typeface="Times New Roman"/>
              </a:rPr>
              <a:t>yellow dashed edges </a:t>
            </a:r>
            <a:r>
              <a:rPr lang="en-US" sz="2400">
                <a:solidFill>
                  <a:schemeClr val="dk1"/>
                </a:solidFill>
                <a:latin typeface="Times New Roman"/>
                <a:ea typeface="Times New Roman"/>
                <a:cs typeface="Times New Roman"/>
                <a:sym typeface="Times New Roman"/>
              </a:rPr>
              <a:t>show the edges that were found but whose existence could not be veriﬁed using existing literature. </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p:txBody>
      </p:sp>
      <p:pic>
        <p:nvPicPr>
          <p:cNvPr id="325" name="Google Shape;325;p27"/>
          <p:cNvPicPr preferRelativeResize="0"/>
          <p:nvPr/>
        </p:nvPicPr>
        <p:blipFill rotWithShape="1">
          <a:blip r:embed="rId3">
            <a:alphaModFix/>
          </a:blip>
          <a:srcRect b="0" l="0" r="0" t="0"/>
          <a:stretch/>
        </p:blipFill>
        <p:spPr>
          <a:xfrm>
            <a:off x="361460" y="960607"/>
            <a:ext cx="5532050" cy="53277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8"/>
          <p:cNvSpPr/>
          <p:nvPr/>
        </p:nvSpPr>
        <p:spPr>
          <a:xfrm>
            <a:off x="14068" y="0"/>
            <a:ext cx="12177932"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    	Results: Visualization of Gene Interaction Network  </a:t>
            </a:r>
            <a:endParaRPr/>
          </a:p>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		      (Unique Edges in Non- Tumor Data)</a:t>
            </a:r>
            <a:endParaRPr/>
          </a:p>
        </p:txBody>
      </p:sp>
      <p:sp>
        <p:nvSpPr>
          <p:cNvPr id="331" name="Google Shape;33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2" name="Google Shape;332;p28"/>
          <p:cNvSpPr txBox="1"/>
          <p:nvPr/>
        </p:nvSpPr>
        <p:spPr>
          <a:xfrm>
            <a:off x="677662" y="6356288"/>
            <a:ext cx="54183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11: G4- Network Inferred using Non-Tumor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8"/>
          <p:cNvSpPr txBox="1"/>
          <p:nvPr/>
        </p:nvSpPr>
        <p:spPr>
          <a:xfrm>
            <a:off x="6228522" y="1615736"/>
            <a:ext cx="4957342" cy="378565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The </a:t>
            </a:r>
            <a:r>
              <a:rPr b="1" lang="en-US" sz="2400">
                <a:solidFill>
                  <a:schemeClr val="dk1"/>
                </a:solidFill>
                <a:latin typeface="Times New Roman"/>
                <a:ea typeface="Times New Roman"/>
                <a:cs typeface="Times New Roman"/>
                <a:sym typeface="Times New Roman"/>
              </a:rPr>
              <a:t>green-colored edges </a:t>
            </a:r>
            <a:r>
              <a:rPr lang="en-US" sz="2400">
                <a:solidFill>
                  <a:schemeClr val="dk1"/>
                </a:solidFill>
                <a:latin typeface="Times New Roman"/>
                <a:ea typeface="Times New Roman"/>
                <a:cs typeface="Times New Roman"/>
                <a:sym typeface="Times New Roman"/>
              </a:rPr>
              <a:t>show the interaction that were uniquely observed using proposed model in Non- tumor data only.</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The </a:t>
            </a:r>
            <a:r>
              <a:rPr b="1" lang="en-US" sz="2400">
                <a:solidFill>
                  <a:schemeClr val="dk1"/>
                </a:solidFill>
                <a:latin typeface="Times New Roman"/>
                <a:ea typeface="Times New Roman"/>
                <a:cs typeface="Times New Roman"/>
                <a:sym typeface="Times New Roman"/>
              </a:rPr>
              <a:t>yellow dashed edges </a:t>
            </a:r>
            <a:r>
              <a:rPr lang="en-US" sz="2400">
                <a:solidFill>
                  <a:schemeClr val="dk1"/>
                </a:solidFill>
                <a:latin typeface="Times New Roman"/>
                <a:ea typeface="Times New Roman"/>
                <a:cs typeface="Times New Roman"/>
                <a:sym typeface="Times New Roman"/>
              </a:rPr>
              <a:t>show the edges that were found but whose existence could not be veriﬁed using existing literature. </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p:txBody>
      </p:sp>
      <p:pic>
        <p:nvPicPr>
          <p:cNvPr id="334" name="Google Shape;334;p28"/>
          <p:cNvPicPr preferRelativeResize="0"/>
          <p:nvPr/>
        </p:nvPicPr>
        <p:blipFill rotWithShape="1">
          <a:blip r:embed="rId3">
            <a:alphaModFix/>
          </a:blip>
          <a:srcRect b="0" l="0" r="0" t="0"/>
          <a:stretch/>
        </p:blipFill>
        <p:spPr>
          <a:xfrm>
            <a:off x="209867" y="972183"/>
            <a:ext cx="5886133" cy="534657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9"/>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Times New Roman"/>
                <a:ea typeface="Times New Roman"/>
                <a:cs typeface="Times New Roman"/>
                <a:sym typeface="Times New Roman"/>
              </a:rPr>
              <a:t>    Results: Visualization of Gene Interaction Network (Common Edges)</a:t>
            </a:r>
            <a:endParaRPr/>
          </a:p>
        </p:txBody>
      </p:sp>
      <p:sp>
        <p:nvSpPr>
          <p:cNvPr id="340" name="Google Shape;34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1" name="Google Shape;341;p29"/>
          <p:cNvSpPr txBox="1"/>
          <p:nvPr/>
        </p:nvSpPr>
        <p:spPr>
          <a:xfrm>
            <a:off x="298882" y="6215746"/>
            <a:ext cx="63238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12: G5- Network of common edges found in both datasets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29"/>
          <p:cNvSpPr txBox="1"/>
          <p:nvPr/>
        </p:nvSpPr>
        <p:spPr>
          <a:xfrm>
            <a:off x="6308035" y="1615736"/>
            <a:ext cx="4877829" cy="70788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G5 represents the common edges found in both the networks.</a:t>
            </a:r>
            <a:endParaRPr/>
          </a:p>
        </p:txBody>
      </p:sp>
      <p:pic>
        <p:nvPicPr>
          <p:cNvPr id="343" name="Google Shape;343;p29"/>
          <p:cNvPicPr preferRelativeResize="0"/>
          <p:nvPr/>
        </p:nvPicPr>
        <p:blipFill rotWithShape="1">
          <a:blip r:embed="rId3">
            <a:alphaModFix/>
          </a:blip>
          <a:srcRect b="0" l="3822" r="3062" t="6335"/>
          <a:stretch/>
        </p:blipFill>
        <p:spPr>
          <a:xfrm>
            <a:off x="719091" y="1354886"/>
            <a:ext cx="4988512" cy="48608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Types of Biological Data</a:t>
            </a:r>
            <a:endParaRPr/>
          </a:p>
        </p:txBody>
      </p:sp>
      <p:sp>
        <p:nvSpPr>
          <p:cNvPr id="104" name="Google Shape;104;p3"/>
          <p:cNvSpPr txBox="1"/>
          <p:nvPr/>
        </p:nvSpPr>
        <p:spPr>
          <a:xfrm>
            <a:off x="337456" y="1004668"/>
            <a:ext cx="8513581" cy="4118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     Type of  Biological Data</a:t>
            </a:r>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Nucleotide Sequences </a:t>
            </a:r>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Protein Sequences </a:t>
            </a:r>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Proteins Sequence Patterns or Motifs </a:t>
            </a:r>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Proteins 3D Structure </a:t>
            </a:r>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Gene Expression Data </a:t>
            </a:r>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Metabolic Pathways </a:t>
            </a:r>
            <a:endParaRPr b="1" i="0" sz="2400" u="none" cap="none" strike="noStrike">
              <a:solidFill>
                <a:schemeClr val="dk1"/>
              </a:solidFill>
              <a:latin typeface="Times New Roman"/>
              <a:ea typeface="Times New Roman"/>
              <a:cs typeface="Times New Roman"/>
              <a:sym typeface="Times New Roman"/>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PPI</a:t>
            </a:r>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PDI</a:t>
            </a:r>
            <a:endParaRPr/>
          </a:p>
          <a:p>
            <a:pPr indent="-457200" lvl="2" marL="1371600" marR="0" rtl="0" algn="l">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PMI</a:t>
            </a:r>
            <a:endParaRPr/>
          </a:p>
          <a:p>
            <a:pPr indent="0" lvl="0" marL="0" marR="0" rtl="0" algn="l">
              <a:lnSpc>
                <a:spcPct val="90000"/>
              </a:lnSpc>
              <a:spcBef>
                <a:spcPts val="0"/>
              </a:spcBef>
              <a:spcAft>
                <a:spcPts val="0"/>
              </a:spcAft>
              <a:buNone/>
            </a:pPr>
            <a:r>
              <a:t/>
            </a:r>
            <a:endParaRPr sz="2400">
              <a:solidFill>
                <a:schemeClr val="dk1"/>
              </a:solidFill>
              <a:latin typeface="Calibri"/>
              <a:ea typeface="Calibri"/>
              <a:cs typeface="Calibri"/>
              <a:sym typeface="Calibri"/>
            </a:endParaRPr>
          </a:p>
        </p:txBody>
      </p:sp>
      <p:sp>
        <p:nvSpPr>
          <p:cNvPr id="105" name="Google Shape;10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800">
                <a:latin typeface="Arial"/>
                <a:ea typeface="Arial"/>
                <a:cs typeface="Arial"/>
                <a:sym typeface="Arial"/>
              </a:rPr>
              <a:t>‹#›</a:t>
            </a:fld>
            <a:endParaRPr sz="1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0"/>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Results: Hub Genes </a:t>
            </a:r>
            <a:endParaRPr/>
          </a:p>
        </p:txBody>
      </p:sp>
      <p:sp>
        <p:nvSpPr>
          <p:cNvPr id="349" name="Google Shape;3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0" name="Google Shape;350;p30"/>
          <p:cNvSpPr txBox="1"/>
          <p:nvPr/>
        </p:nvSpPr>
        <p:spPr>
          <a:xfrm>
            <a:off x="4329343" y="4282584"/>
            <a:ext cx="59865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11- Hub Genes extracted</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1" name="Google Shape;351;p30"/>
          <p:cNvSpPr txBox="1"/>
          <p:nvPr/>
        </p:nvSpPr>
        <p:spPr>
          <a:xfrm>
            <a:off x="838200" y="5032911"/>
            <a:ext cx="10324730" cy="120032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Arial"/>
              <a:buChar char="•"/>
            </a:pPr>
            <a:r>
              <a:rPr b="1" lang="en-US" sz="2400">
                <a:solidFill>
                  <a:schemeClr val="dk1"/>
                </a:solidFill>
                <a:latin typeface="Times New Roman"/>
                <a:ea typeface="Times New Roman"/>
                <a:cs typeface="Times New Roman"/>
                <a:sym typeface="Times New Roman"/>
              </a:rPr>
              <a:t>Hub genes </a:t>
            </a:r>
            <a:r>
              <a:rPr lang="en-US" sz="2400">
                <a:solidFill>
                  <a:schemeClr val="dk1"/>
                </a:solidFill>
                <a:latin typeface="Times New Roman"/>
                <a:ea typeface="Times New Roman"/>
                <a:cs typeface="Times New Roman"/>
                <a:sym typeface="Times New Roman"/>
              </a:rPr>
              <a:t>are biologically signiﬁcant genes as they provide scope for new </a:t>
            </a:r>
            <a:r>
              <a:rPr b="1" lang="en-US" sz="2400">
                <a:solidFill>
                  <a:schemeClr val="dk1"/>
                </a:solidFill>
                <a:latin typeface="Times New Roman"/>
                <a:ea typeface="Times New Roman"/>
                <a:cs typeface="Times New Roman"/>
                <a:sym typeface="Times New Roman"/>
              </a:rPr>
              <a:t>drug targets </a:t>
            </a:r>
            <a:r>
              <a:rPr lang="en-US" sz="2400">
                <a:solidFill>
                  <a:schemeClr val="dk1"/>
                </a:solidFill>
                <a:latin typeface="Times New Roman"/>
                <a:ea typeface="Times New Roman"/>
                <a:cs typeface="Times New Roman"/>
                <a:sym typeface="Times New Roman"/>
              </a:rPr>
              <a:t>as they are able to </a:t>
            </a:r>
            <a:r>
              <a:rPr b="1" lang="en-US" sz="2400">
                <a:solidFill>
                  <a:schemeClr val="dk1"/>
                </a:solidFill>
                <a:latin typeface="Times New Roman"/>
                <a:ea typeface="Times New Roman"/>
                <a:cs typeface="Times New Roman"/>
                <a:sym typeface="Times New Roman"/>
              </a:rPr>
              <a:t>control many more genes</a:t>
            </a:r>
            <a:r>
              <a:rPr lang="en-US" sz="2400">
                <a:solidFill>
                  <a:schemeClr val="dk1"/>
                </a:solidFill>
                <a:latin typeface="Times New Roman"/>
                <a:ea typeface="Times New Roman"/>
                <a:cs typeface="Times New Roman"/>
                <a:sym typeface="Times New Roman"/>
              </a:rPr>
              <a:t>, thus aiding in drug eﬃcacy. </a:t>
            </a:r>
            <a:endParaRPr/>
          </a:p>
        </p:txBody>
      </p:sp>
      <p:pic>
        <p:nvPicPr>
          <p:cNvPr id="352" name="Google Shape;352;p30"/>
          <p:cNvPicPr preferRelativeResize="0"/>
          <p:nvPr/>
        </p:nvPicPr>
        <p:blipFill rotWithShape="1">
          <a:blip r:embed="rId3">
            <a:alphaModFix/>
          </a:blip>
          <a:srcRect b="0" l="0" r="0" t="0"/>
          <a:stretch/>
        </p:blipFill>
        <p:spPr>
          <a:xfrm>
            <a:off x="1868558" y="1086950"/>
            <a:ext cx="8150086" cy="3158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1"/>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Discussion</a:t>
            </a:r>
            <a:endParaRPr/>
          </a:p>
        </p:txBody>
      </p:sp>
      <p:sp>
        <p:nvSpPr>
          <p:cNvPr id="358" name="Google Shape;35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9" name="Google Shape;359;p31"/>
          <p:cNvSpPr txBox="1"/>
          <p:nvPr/>
        </p:nvSpPr>
        <p:spPr>
          <a:xfrm>
            <a:off x="556334" y="1100076"/>
            <a:ext cx="110793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Significance of triplets extracted in tumor data</a:t>
            </a:r>
            <a:endParaRPr/>
          </a:p>
        </p:txBody>
      </p:sp>
      <p:sp>
        <p:nvSpPr>
          <p:cNvPr id="360" name="Google Shape;360;p31"/>
          <p:cNvSpPr txBox="1"/>
          <p:nvPr/>
        </p:nvSpPr>
        <p:spPr>
          <a:xfrm>
            <a:off x="770880" y="1751971"/>
            <a:ext cx="10386873"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	FRMD4A and MRPL41 both have role in protein formation through translation and thus are positively related. MRPL41 has been known to have involved in cell apoptosis which is the controlled growth of cells while SNRK is involved in hematopoietic cell proliferation, thus the relation that exists between the two is negative. </a:t>
            </a:r>
            <a:endParaRPr/>
          </a:p>
        </p:txBody>
      </p:sp>
      <p:sp>
        <p:nvSpPr>
          <p:cNvPr id="361" name="Google Shape;361;p31"/>
          <p:cNvSpPr/>
          <p:nvPr/>
        </p:nvSpPr>
        <p:spPr>
          <a:xfrm>
            <a:off x="3995691" y="3538261"/>
            <a:ext cx="1003176" cy="989932"/>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FRMD4A</a:t>
            </a:r>
            <a:endParaRPr/>
          </a:p>
        </p:txBody>
      </p:sp>
      <p:cxnSp>
        <p:nvCxnSpPr>
          <p:cNvPr id="362" name="Google Shape;362;p31"/>
          <p:cNvCxnSpPr/>
          <p:nvPr/>
        </p:nvCxnSpPr>
        <p:spPr>
          <a:xfrm>
            <a:off x="4677054" y="4559375"/>
            <a:ext cx="409852" cy="458750"/>
          </a:xfrm>
          <a:prstGeom prst="straightConnector1">
            <a:avLst/>
          </a:prstGeom>
          <a:noFill/>
          <a:ln cap="flat" cmpd="sng" w="57150">
            <a:solidFill>
              <a:schemeClr val="accent2"/>
            </a:solidFill>
            <a:prstDash val="solid"/>
            <a:miter lim="800000"/>
            <a:headEnd len="sm" w="sm" type="none"/>
            <a:tailEnd len="med" w="med" type="triangle"/>
          </a:ln>
        </p:spPr>
      </p:cxnSp>
      <p:cxnSp>
        <p:nvCxnSpPr>
          <p:cNvPr id="363" name="Google Shape;363;p31"/>
          <p:cNvCxnSpPr/>
          <p:nvPr/>
        </p:nvCxnSpPr>
        <p:spPr>
          <a:xfrm flipH="1">
            <a:off x="6010920" y="4587652"/>
            <a:ext cx="433528" cy="458750"/>
          </a:xfrm>
          <a:prstGeom prst="straightConnector1">
            <a:avLst/>
          </a:prstGeom>
          <a:noFill/>
          <a:ln cap="flat" cmpd="sng" w="57150">
            <a:solidFill>
              <a:schemeClr val="accent6"/>
            </a:solidFill>
            <a:prstDash val="solid"/>
            <a:miter lim="800000"/>
            <a:headEnd len="sm" w="sm" type="none"/>
            <a:tailEnd len="med" w="med" type="triangle"/>
          </a:ln>
        </p:spPr>
      </p:cxnSp>
      <p:sp>
        <p:nvSpPr>
          <p:cNvPr id="364" name="Google Shape;364;p31"/>
          <p:cNvSpPr/>
          <p:nvPr/>
        </p:nvSpPr>
        <p:spPr>
          <a:xfrm>
            <a:off x="5047325" y="5018125"/>
            <a:ext cx="1003176" cy="989932"/>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MRPL41</a:t>
            </a:r>
            <a:endParaRPr/>
          </a:p>
        </p:txBody>
      </p:sp>
      <p:sp>
        <p:nvSpPr>
          <p:cNvPr id="365" name="Google Shape;365;p31"/>
          <p:cNvSpPr/>
          <p:nvPr/>
        </p:nvSpPr>
        <p:spPr>
          <a:xfrm>
            <a:off x="6227684" y="3580297"/>
            <a:ext cx="1003176" cy="989932"/>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SNRK</a:t>
            </a:r>
            <a:endParaRPr/>
          </a:p>
        </p:txBody>
      </p:sp>
      <p:sp>
        <p:nvSpPr>
          <p:cNvPr id="366" name="Google Shape;366;p31"/>
          <p:cNvSpPr txBox="1"/>
          <p:nvPr/>
        </p:nvSpPr>
        <p:spPr>
          <a:xfrm>
            <a:off x="3930959" y="6171684"/>
            <a:ext cx="60512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13: Triplet from tumor data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2"/>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Discussion</a:t>
            </a:r>
            <a:endParaRPr/>
          </a:p>
        </p:txBody>
      </p:sp>
      <p:sp>
        <p:nvSpPr>
          <p:cNvPr id="372" name="Google Shape;37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3" name="Google Shape;373;p32"/>
          <p:cNvSpPr txBox="1"/>
          <p:nvPr/>
        </p:nvSpPr>
        <p:spPr>
          <a:xfrm>
            <a:off x="550416" y="1140731"/>
            <a:ext cx="110793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Significance of triplets extracted in non-tumor data</a:t>
            </a:r>
            <a:endParaRPr/>
          </a:p>
        </p:txBody>
      </p:sp>
      <p:sp>
        <p:nvSpPr>
          <p:cNvPr id="374" name="Google Shape;374;p32"/>
          <p:cNvSpPr txBox="1"/>
          <p:nvPr/>
        </p:nvSpPr>
        <p:spPr>
          <a:xfrm>
            <a:off x="550416" y="1882140"/>
            <a:ext cx="10386873"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	Both PTPRD and PTP4A2 involved in protein dephosphorylation. PRMT2 has been known to negatively regulated transcription while PTP4A2 is actively involved in posttranslational protein modiﬁcation. So a negative interactional relationship can be found between the two genes in protein formation.</a:t>
            </a:r>
            <a:endParaRPr/>
          </a:p>
          <a:p>
            <a:pPr indent="0" lvl="0" marL="0" marR="0" rtl="0" algn="just">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75" name="Google Shape;375;p32"/>
          <p:cNvSpPr/>
          <p:nvPr/>
        </p:nvSpPr>
        <p:spPr>
          <a:xfrm>
            <a:off x="3906914" y="3543561"/>
            <a:ext cx="1003176" cy="989932"/>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PTPRD</a:t>
            </a:r>
            <a:endParaRPr/>
          </a:p>
        </p:txBody>
      </p:sp>
      <p:cxnSp>
        <p:nvCxnSpPr>
          <p:cNvPr id="376" name="Google Shape;376;p32"/>
          <p:cNvCxnSpPr/>
          <p:nvPr/>
        </p:nvCxnSpPr>
        <p:spPr>
          <a:xfrm>
            <a:off x="4668915" y="4549846"/>
            <a:ext cx="409852" cy="458750"/>
          </a:xfrm>
          <a:prstGeom prst="straightConnector1">
            <a:avLst/>
          </a:prstGeom>
          <a:noFill/>
          <a:ln cap="flat" cmpd="sng" w="57150">
            <a:solidFill>
              <a:schemeClr val="accent2"/>
            </a:solidFill>
            <a:prstDash val="solid"/>
            <a:miter lim="800000"/>
            <a:headEnd len="sm" w="sm" type="none"/>
            <a:tailEnd len="med" w="med" type="triangle"/>
          </a:ln>
        </p:spPr>
      </p:cxnSp>
      <p:cxnSp>
        <p:nvCxnSpPr>
          <p:cNvPr id="377" name="Google Shape;377;p32"/>
          <p:cNvCxnSpPr/>
          <p:nvPr/>
        </p:nvCxnSpPr>
        <p:spPr>
          <a:xfrm flipH="1">
            <a:off x="6090082" y="4549846"/>
            <a:ext cx="433528" cy="458750"/>
          </a:xfrm>
          <a:prstGeom prst="straightConnector1">
            <a:avLst/>
          </a:prstGeom>
          <a:noFill/>
          <a:ln cap="flat" cmpd="sng" w="57150">
            <a:solidFill>
              <a:schemeClr val="accent6"/>
            </a:solidFill>
            <a:prstDash val="solid"/>
            <a:miter lim="800000"/>
            <a:headEnd len="sm" w="sm" type="none"/>
            <a:tailEnd len="med" w="med" type="triangle"/>
          </a:ln>
        </p:spPr>
      </p:cxnSp>
      <p:sp>
        <p:nvSpPr>
          <p:cNvPr id="378" name="Google Shape;378;p32"/>
          <p:cNvSpPr/>
          <p:nvPr/>
        </p:nvSpPr>
        <p:spPr>
          <a:xfrm>
            <a:off x="5078767" y="4927813"/>
            <a:ext cx="1003176" cy="989932"/>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PTP4A2</a:t>
            </a:r>
            <a:endParaRPr/>
          </a:p>
        </p:txBody>
      </p:sp>
      <p:sp>
        <p:nvSpPr>
          <p:cNvPr id="379" name="Google Shape;379;p32"/>
          <p:cNvSpPr/>
          <p:nvPr/>
        </p:nvSpPr>
        <p:spPr>
          <a:xfrm>
            <a:off x="6227684" y="3543561"/>
            <a:ext cx="1003176" cy="989932"/>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PRMT2</a:t>
            </a:r>
            <a:endParaRPr/>
          </a:p>
        </p:txBody>
      </p:sp>
      <p:sp>
        <p:nvSpPr>
          <p:cNvPr id="380" name="Google Shape;380;p32"/>
          <p:cNvSpPr txBox="1"/>
          <p:nvPr/>
        </p:nvSpPr>
        <p:spPr>
          <a:xfrm>
            <a:off x="3581401" y="6039869"/>
            <a:ext cx="64007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14: Triplet from non-tumor data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3"/>
          <p:cNvSpPr/>
          <p:nvPr/>
        </p:nvSpPr>
        <p:spPr>
          <a:xfrm>
            <a:off x="1" y="0"/>
            <a:ext cx="6384470" cy="6858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t/>
            </a:r>
            <a:endParaRPr b="1" sz="3600">
              <a:solidFill>
                <a:srgbClr val="FFFF00"/>
              </a:solidFill>
              <a:latin typeface="Arial"/>
              <a:ea typeface="Arial"/>
              <a:cs typeface="Arial"/>
              <a:sym typeface="Arial"/>
            </a:endParaRPr>
          </a:p>
        </p:txBody>
      </p:sp>
      <p:sp>
        <p:nvSpPr>
          <p:cNvPr id="386" name="Google Shape;38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7" name="Google Shape;387;p33"/>
          <p:cNvSpPr txBox="1"/>
          <p:nvPr/>
        </p:nvSpPr>
        <p:spPr>
          <a:xfrm>
            <a:off x="249019" y="689043"/>
            <a:ext cx="5894613" cy="480131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600">
                <a:solidFill>
                  <a:srgbClr val="FFFF00"/>
                </a:solidFill>
                <a:latin typeface="Times New Roman"/>
                <a:ea typeface="Times New Roman"/>
                <a:cs typeface="Times New Roman"/>
                <a:sym typeface="Times New Roman"/>
              </a:rPr>
              <a:t>Analysis of </a:t>
            </a:r>
            <a:endParaRPr/>
          </a:p>
          <a:p>
            <a:pPr indent="0" lvl="0" marL="0" marR="0" rtl="0" algn="ctr">
              <a:lnSpc>
                <a:spcPct val="150000"/>
              </a:lnSpc>
              <a:spcBef>
                <a:spcPts val="0"/>
              </a:spcBef>
              <a:spcAft>
                <a:spcPts val="0"/>
              </a:spcAft>
              <a:buNone/>
            </a:pPr>
            <a:r>
              <a:rPr b="1" lang="en-US" sz="3600">
                <a:solidFill>
                  <a:srgbClr val="FFFF00"/>
                </a:solidFill>
                <a:latin typeface="Times New Roman"/>
                <a:ea typeface="Times New Roman"/>
                <a:cs typeface="Times New Roman"/>
                <a:sym typeface="Times New Roman"/>
              </a:rPr>
              <a:t>performance of deep learning models for binary classification of cancer gene expression data</a:t>
            </a:r>
            <a:endParaRPr/>
          </a:p>
          <a:p>
            <a:pPr indent="0" lvl="0" marL="0" marR="0" rtl="0" algn="ctr">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388" name="Google Shape;388;p33"/>
          <p:cNvSpPr txBox="1"/>
          <p:nvPr/>
        </p:nvSpPr>
        <p:spPr>
          <a:xfrm>
            <a:off x="6835630" y="6282772"/>
            <a:ext cx="44413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Representative image</a:t>
            </a:r>
            <a:endParaRPr/>
          </a:p>
        </p:txBody>
      </p:sp>
      <p:sp>
        <p:nvSpPr>
          <p:cNvPr id="389" name="Google Shape;389;p33"/>
          <p:cNvSpPr/>
          <p:nvPr/>
        </p:nvSpPr>
        <p:spPr>
          <a:xfrm>
            <a:off x="9038609" y="1826859"/>
            <a:ext cx="148933" cy="419541"/>
          </a:xfrm>
          <a:prstGeom prst="downArrow">
            <a:avLst>
              <a:gd fmla="val 50000" name="adj1"/>
              <a:gd fmla="val 50000" name="adj2"/>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33"/>
          <p:cNvSpPr/>
          <p:nvPr/>
        </p:nvSpPr>
        <p:spPr>
          <a:xfrm>
            <a:off x="10772175" y="2563950"/>
            <a:ext cx="144236" cy="1433623"/>
          </a:xfrm>
          <a:prstGeom prst="rect">
            <a:avLst/>
          </a:prstGeom>
          <a:solidFill>
            <a:srgbClr val="B3C6E7"/>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33"/>
          <p:cNvSpPr/>
          <p:nvPr/>
        </p:nvSpPr>
        <p:spPr>
          <a:xfrm>
            <a:off x="7518702" y="2881941"/>
            <a:ext cx="1328057" cy="956845"/>
          </a:xfrm>
          <a:prstGeom prst="rect">
            <a:avLst/>
          </a:prstGeom>
          <a:solidFill>
            <a:srgbClr val="B3C6E7"/>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33"/>
          <p:cNvSpPr/>
          <p:nvPr/>
        </p:nvSpPr>
        <p:spPr>
          <a:xfrm>
            <a:off x="8586855" y="2976358"/>
            <a:ext cx="1053208" cy="705803"/>
          </a:xfrm>
          <a:prstGeom prst="rect">
            <a:avLst/>
          </a:prstGeom>
          <a:solidFill>
            <a:srgbClr val="B3C6E7"/>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33"/>
          <p:cNvSpPr/>
          <p:nvPr/>
        </p:nvSpPr>
        <p:spPr>
          <a:xfrm>
            <a:off x="6816584" y="2802340"/>
            <a:ext cx="1366156" cy="956845"/>
          </a:xfrm>
          <a:prstGeom prst="rect">
            <a:avLst/>
          </a:prstGeom>
          <a:solidFill>
            <a:srgbClr val="B3C6E7"/>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33"/>
          <p:cNvSpPr/>
          <p:nvPr/>
        </p:nvSpPr>
        <p:spPr>
          <a:xfrm>
            <a:off x="9295802" y="2850836"/>
            <a:ext cx="1498145" cy="956845"/>
          </a:xfrm>
          <a:prstGeom prst="rect">
            <a:avLst/>
          </a:prstGeom>
          <a:solidFill>
            <a:srgbClr val="B3C6E7"/>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33"/>
          <p:cNvSpPr/>
          <p:nvPr/>
        </p:nvSpPr>
        <p:spPr>
          <a:xfrm>
            <a:off x="11132765" y="2563949"/>
            <a:ext cx="144236" cy="1433623"/>
          </a:xfrm>
          <a:prstGeom prst="rect">
            <a:avLst/>
          </a:prstGeom>
          <a:solidFill>
            <a:srgbClr val="B3C6E7"/>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96" name="Google Shape;396;p33"/>
          <p:cNvCxnSpPr/>
          <p:nvPr/>
        </p:nvCxnSpPr>
        <p:spPr>
          <a:xfrm flipH="1">
            <a:off x="7910393" y="4391183"/>
            <a:ext cx="1367100" cy="653100"/>
          </a:xfrm>
          <a:prstGeom prst="bentConnector3">
            <a:avLst>
              <a:gd fmla="val 100001" name="adj1"/>
            </a:avLst>
          </a:prstGeom>
          <a:noFill/>
          <a:ln cap="flat" cmpd="sng" w="44450">
            <a:solidFill>
              <a:schemeClr val="accent1"/>
            </a:solidFill>
            <a:prstDash val="solid"/>
            <a:miter lim="800000"/>
            <a:headEnd len="sm" w="sm" type="none"/>
            <a:tailEnd len="med" w="med" type="triangle"/>
          </a:ln>
        </p:spPr>
      </p:cxnSp>
      <p:cxnSp>
        <p:nvCxnSpPr>
          <p:cNvPr id="397" name="Google Shape;397;p33"/>
          <p:cNvCxnSpPr>
            <a:stCxn id="398" idx="3"/>
          </p:cNvCxnSpPr>
          <p:nvPr/>
        </p:nvCxnSpPr>
        <p:spPr>
          <a:xfrm flipH="1" rot="10800000">
            <a:off x="8276426" y="5060814"/>
            <a:ext cx="1705800" cy="269100"/>
          </a:xfrm>
          <a:prstGeom prst="straightConnector1">
            <a:avLst/>
          </a:prstGeom>
          <a:noFill/>
          <a:ln cap="flat" cmpd="sng" w="28575">
            <a:solidFill>
              <a:schemeClr val="accent1"/>
            </a:solidFill>
            <a:prstDash val="solid"/>
            <a:miter lim="800000"/>
            <a:headEnd len="sm" w="sm" type="none"/>
            <a:tailEnd len="med" w="med" type="triangle"/>
          </a:ln>
        </p:spPr>
      </p:cxnSp>
      <p:cxnSp>
        <p:nvCxnSpPr>
          <p:cNvPr id="399" name="Google Shape;399;p33"/>
          <p:cNvCxnSpPr>
            <a:stCxn id="398" idx="3"/>
          </p:cNvCxnSpPr>
          <p:nvPr/>
        </p:nvCxnSpPr>
        <p:spPr>
          <a:xfrm>
            <a:off x="8276426" y="5329914"/>
            <a:ext cx="1768500" cy="296400"/>
          </a:xfrm>
          <a:prstGeom prst="straightConnector1">
            <a:avLst/>
          </a:prstGeom>
          <a:noFill/>
          <a:ln cap="flat" cmpd="sng" w="28575">
            <a:solidFill>
              <a:schemeClr val="accent1"/>
            </a:solidFill>
            <a:prstDash val="solid"/>
            <a:miter lim="800000"/>
            <a:headEnd len="sm" w="sm" type="none"/>
            <a:tailEnd len="med" w="med" type="triangle"/>
          </a:ln>
        </p:spPr>
      </p:cxnSp>
      <p:sp>
        <p:nvSpPr>
          <p:cNvPr id="400" name="Google Shape;400;p33"/>
          <p:cNvSpPr txBox="1"/>
          <p:nvPr/>
        </p:nvSpPr>
        <p:spPr>
          <a:xfrm>
            <a:off x="8765615" y="1387638"/>
            <a:ext cx="694920" cy="369332"/>
          </a:xfrm>
          <a:prstGeom prst="rect">
            <a:avLst/>
          </a:prstGeom>
          <a:solidFill>
            <a:srgbClr val="8DA9DB"/>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Train</a:t>
            </a:r>
            <a:endParaRPr/>
          </a:p>
        </p:txBody>
      </p:sp>
      <p:sp>
        <p:nvSpPr>
          <p:cNvPr id="398" name="Google Shape;398;p33"/>
          <p:cNvSpPr txBox="1"/>
          <p:nvPr/>
        </p:nvSpPr>
        <p:spPr>
          <a:xfrm>
            <a:off x="7581506" y="5145248"/>
            <a:ext cx="694920" cy="369332"/>
          </a:xfrm>
          <a:prstGeom prst="rect">
            <a:avLst/>
          </a:prstGeom>
          <a:solidFill>
            <a:srgbClr val="8DA9DB"/>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Test</a:t>
            </a:r>
            <a:endParaRPr/>
          </a:p>
        </p:txBody>
      </p:sp>
      <p:sp>
        <p:nvSpPr>
          <p:cNvPr id="401" name="Google Shape;401;p33"/>
          <p:cNvSpPr txBox="1"/>
          <p:nvPr/>
        </p:nvSpPr>
        <p:spPr>
          <a:xfrm>
            <a:off x="10016635" y="4854348"/>
            <a:ext cx="7973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3300"/>
                </a:solidFill>
                <a:latin typeface="Calibri"/>
                <a:ea typeface="Calibri"/>
                <a:cs typeface="Calibri"/>
                <a:sym typeface="Calibri"/>
              </a:rPr>
              <a:t>Tumor</a:t>
            </a:r>
            <a:endParaRPr/>
          </a:p>
        </p:txBody>
      </p:sp>
      <p:sp>
        <p:nvSpPr>
          <p:cNvPr id="402" name="Google Shape;402;p33"/>
          <p:cNvSpPr txBox="1"/>
          <p:nvPr/>
        </p:nvSpPr>
        <p:spPr>
          <a:xfrm>
            <a:off x="10044874" y="5389421"/>
            <a:ext cx="9896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48135"/>
                </a:solidFill>
                <a:latin typeface="Calibri"/>
                <a:ea typeface="Calibri"/>
                <a:cs typeface="Calibri"/>
                <a:sym typeface="Calibri"/>
              </a:rPr>
              <a:t>Normal</a:t>
            </a:r>
            <a:endParaRPr/>
          </a:p>
        </p:txBody>
      </p:sp>
      <p:sp>
        <p:nvSpPr>
          <p:cNvPr id="403" name="Google Shape;403;p33"/>
          <p:cNvSpPr txBox="1"/>
          <p:nvPr/>
        </p:nvSpPr>
        <p:spPr>
          <a:xfrm>
            <a:off x="10427029" y="3911283"/>
            <a:ext cx="14114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Deep Model</a:t>
            </a:r>
            <a:endParaRPr/>
          </a:p>
        </p:txBody>
      </p:sp>
      <p:sp>
        <p:nvSpPr>
          <p:cNvPr id="404" name="Google Shape;404;p33"/>
          <p:cNvSpPr/>
          <p:nvPr/>
        </p:nvSpPr>
        <p:spPr>
          <a:xfrm>
            <a:off x="6716486" y="2329543"/>
            <a:ext cx="5122014" cy="1941279"/>
          </a:xfrm>
          <a:prstGeom prst="rect">
            <a:avLst/>
          </a:prstGeom>
          <a:no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05" name="Google Shape;405;p33"/>
          <p:cNvCxnSpPr>
            <a:stCxn id="404" idx="2"/>
          </p:cNvCxnSpPr>
          <p:nvPr/>
        </p:nvCxnSpPr>
        <p:spPr>
          <a:xfrm>
            <a:off x="9277493" y="4270822"/>
            <a:ext cx="0" cy="13140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4"/>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Methodology</a:t>
            </a:r>
            <a:endParaRPr/>
          </a:p>
        </p:txBody>
      </p:sp>
      <p:sp>
        <p:nvSpPr>
          <p:cNvPr id="411" name="Google Shape;41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2" name="Google Shape;412;p34"/>
          <p:cNvPicPr preferRelativeResize="0"/>
          <p:nvPr/>
        </p:nvPicPr>
        <p:blipFill rotWithShape="1">
          <a:blip r:embed="rId3">
            <a:alphaModFix/>
          </a:blip>
          <a:srcRect b="0" l="0" r="0" t="0"/>
          <a:stretch/>
        </p:blipFill>
        <p:spPr>
          <a:xfrm>
            <a:off x="697784" y="1008261"/>
            <a:ext cx="10507819" cy="1691267"/>
          </a:xfrm>
          <a:prstGeom prst="rect">
            <a:avLst/>
          </a:prstGeom>
          <a:noFill/>
          <a:ln>
            <a:noFill/>
          </a:ln>
        </p:spPr>
      </p:pic>
      <p:sp>
        <p:nvSpPr>
          <p:cNvPr id="413" name="Google Shape;413;p34"/>
          <p:cNvSpPr txBox="1"/>
          <p:nvPr/>
        </p:nvSpPr>
        <p:spPr>
          <a:xfrm>
            <a:off x="4134678" y="2858610"/>
            <a:ext cx="363328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Figure 15: Methodology Flowchart</a:t>
            </a:r>
            <a:endParaRPr/>
          </a:p>
        </p:txBody>
      </p:sp>
      <p:pic>
        <p:nvPicPr>
          <p:cNvPr id="414" name="Google Shape;414;p34"/>
          <p:cNvPicPr preferRelativeResize="0"/>
          <p:nvPr/>
        </p:nvPicPr>
        <p:blipFill rotWithShape="1">
          <a:blip r:embed="rId4">
            <a:alphaModFix/>
          </a:blip>
          <a:srcRect b="0" l="0" r="0" t="0"/>
          <a:stretch/>
        </p:blipFill>
        <p:spPr>
          <a:xfrm>
            <a:off x="1113183" y="3593282"/>
            <a:ext cx="9276220" cy="2256457"/>
          </a:xfrm>
          <a:prstGeom prst="rect">
            <a:avLst/>
          </a:prstGeom>
          <a:noFill/>
          <a:ln>
            <a:noFill/>
          </a:ln>
        </p:spPr>
      </p:pic>
      <p:sp>
        <p:nvSpPr>
          <p:cNvPr id="415" name="Google Shape;415;p34"/>
          <p:cNvSpPr txBox="1"/>
          <p:nvPr/>
        </p:nvSpPr>
        <p:spPr>
          <a:xfrm>
            <a:off x="4786543" y="5918378"/>
            <a:ext cx="261891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Table 12: Datasets Used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5"/>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Methodology</a:t>
            </a:r>
            <a:endParaRPr/>
          </a:p>
        </p:txBody>
      </p:sp>
      <p:sp>
        <p:nvSpPr>
          <p:cNvPr id="421" name="Google Shape;42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2" name="Google Shape;422;p35"/>
          <p:cNvSpPr txBox="1"/>
          <p:nvPr/>
        </p:nvSpPr>
        <p:spPr>
          <a:xfrm>
            <a:off x="662610" y="1006614"/>
            <a:ext cx="10691190" cy="437664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400">
                <a:solidFill>
                  <a:schemeClr val="dk1"/>
                </a:solidFill>
                <a:latin typeface="Times New Roman"/>
                <a:ea typeface="Times New Roman"/>
                <a:cs typeface="Times New Roman"/>
                <a:sym typeface="Times New Roman"/>
              </a:rPr>
              <a:t>Feature Selection Methods used:</a:t>
            </a:r>
            <a:endParaRPr/>
          </a:p>
          <a:p>
            <a:pPr indent="-285750" lvl="0" marL="285750" marR="0" rtl="0" algn="just">
              <a:lnSpc>
                <a:spcPct val="150000"/>
              </a:lnSpc>
              <a:spcBef>
                <a:spcPts val="0"/>
              </a:spcBef>
              <a:spcAft>
                <a:spcPts val="0"/>
              </a:spcAft>
              <a:buClr>
                <a:schemeClr val="dk1"/>
              </a:buClr>
              <a:buSzPts val="2000"/>
              <a:buFont typeface="Arial"/>
              <a:buChar char="•"/>
            </a:pPr>
            <a:r>
              <a:rPr b="1" lang="en-US" sz="2000">
                <a:solidFill>
                  <a:schemeClr val="dk1"/>
                </a:solidFill>
                <a:latin typeface="Times New Roman"/>
                <a:ea typeface="Times New Roman"/>
                <a:cs typeface="Times New Roman"/>
                <a:sym typeface="Times New Roman"/>
              </a:rPr>
              <a:t>ANOVA or Analysis of Variance</a:t>
            </a:r>
            <a:r>
              <a:rPr lang="en-US" sz="2000">
                <a:solidFill>
                  <a:schemeClr val="dk1"/>
                </a:solidFill>
                <a:latin typeface="Times New Roman"/>
                <a:ea typeface="Times New Roman"/>
                <a:cs typeface="Times New Roman"/>
                <a:sym typeface="Times New Roman"/>
              </a:rPr>
              <a:t>:  works by ﬁnding those genes which have the strongest relevance or association with the target variable where V is the relevance score of gene i with class label h, F the F-score which we deﬁne </a:t>
            </a:r>
            <a:r>
              <a:rPr lang="en-US" sz="2400">
                <a:solidFill>
                  <a:schemeClr val="dk1"/>
                </a:solidFill>
                <a:latin typeface="Times New Roman"/>
                <a:ea typeface="Times New Roman"/>
                <a:cs typeface="Times New Roman"/>
                <a:sym typeface="Times New Roman"/>
              </a:rPr>
              <a:t>below</a:t>
            </a:r>
            <a:r>
              <a:rPr lang="en-US" sz="2000">
                <a:solidFill>
                  <a:schemeClr val="dk1"/>
                </a:solidFill>
                <a:latin typeface="Times New Roman"/>
                <a:ea typeface="Times New Roman"/>
                <a:cs typeface="Times New Roman"/>
                <a:sym typeface="Times New Roman"/>
              </a:rPr>
              <a:t>, S is the set of all genes.</a:t>
            </a:r>
            <a:endParaRPr/>
          </a:p>
          <a:p>
            <a:pPr indent="0" lvl="0" marL="0" marR="0" rtl="0" algn="just">
              <a:lnSpc>
                <a:spcPct val="150000"/>
              </a:lnSpc>
              <a:spcBef>
                <a:spcPts val="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t/>
            </a:r>
            <a:endParaRPr b="1" sz="2000">
              <a:solidFill>
                <a:schemeClr val="dk1"/>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2000"/>
              <a:buFont typeface="Arial"/>
              <a:buChar char="•"/>
            </a:pPr>
            <a:r>
              <a:rPr b="1" lang="en-US" sz="2000">
                <a:solidFill>
                  <a:schemeClr val="dk1"/>
                </a:solidFill>
                <a:latin typeface="Times New Roman"/>
                <a:ea typeface="Times New Roman"/>
                <a:cs typeface="Times New Roman"/>
                <a:sym typeface="Times New Roman"/>
              </a:rPr>
              <a:t>Information Gain</a:t>
            </a:r>
            <a:r>
              <a:rPr lang="en-US" sz="2000">
                <a:solidFill>
                  <a:schemeClr val="dk1"/>
                </a:solidFill>
                <a:latin typeface="Times New Roman"/>
                <a:ea typeface="Times New Roman"/>
                <a:cs typeface="Times New Roman"/>
                <a:sym typeface="Times New Roman"/>
              </a:rPr>
              <a:t>:  it examines each attribute individually and measure the amount of information gain which measures the decrease in entropy of class label Y given an attribute X which basically signiﬁes the attribute’s importance and relevance to the class label.a</a:t>
            </a:r>
            <a:endParaRPr sz="2000">
              <a:solidFill>
                <a:schemeClr val="dk1"/>
              </a:solidFill>
              <a:latin typeface="Times New Roman"/>
              <a:ea typeface="Times New Roman"/>
              <a:cs typeface="Times New Roman"/>
              <a:sym typeface="Times New Roman"/>
            </a:endParaRPr>
          </a:p>
        </p:txBody>
      </p:sp>
      <p:pic>
        <p:nvPicPr>
          <p:cNvPr id="423" name="Google Shape;423;p35"/>
          <p:cNvPicPr preferRelativeResize="0"/>
          <p:nvPr/>
        </p:nvPicPr>
        <p:blipFill rotWithShape="1">
          <a:blip r:embed="rId3">
            <a:alphaModFix/>
          </a:blip>
          <a:srcRect b="13107" l="0" r="0" t="25390"/>
          <a:stretch/>
        </p:blipFill>
        <p:spPr>
          <a:xfrm>
            <a:off x="4755666" y="3428999"/>
            <a:ext cx="2395517" cy="798443"/>
          </a:xfrm>
          <a:prstGeom prst="rect">
            <a:avLst/>
          </a:prstGeom>
          <a:noFill/>
          <a:ln>
            <a:noFill/>
          </a:ln>
        </p:spPr>
      </p:pic>
      <p:pic>
        <p:nvPicPr>
          <p:cNvPr id="424" name="Google Shape;424;p35"/>
          <p:cNvPicPr preferRelativeResize="0"/>
          <p:nvPr/>
        </p:nvPicPr>
        <p:blipFill rotWithShape="1">
          <a:blip r:embed="rId4">
            <a:alphaModFix/>
          </a:blip>
          <a:srcRect b="0" l="0" r="0" t="0"/>
          <a:stretch/>
        </p:blipFill>
        <p:spPr>
          <a:xfrm>
            <a:off x="4422969" y="5792332"/>
            <a:ext cx="3931985" cy="7465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6"/>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Dimensionality Reduction of Datasets</a:t>
            </a:r>
            <a:endParaRPr/>
          </a:p>
        </p:txBody>
      </p:sp>
      <p:sp>
        <p:nvSpPr>
          <p:cNvPr id="430" name="Google Shape;43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31" name="Google Shape;431;p36"/>
          <p:cNvPicPr preferRelativeResize="0"/>
          <p:nvPr/>
        </p:nvPicPr>
        <p:blipFill rotWithShape="1">
          <a:blip r:embed="rId3">
            <a:alphaModFix/>
          </a:blip>
          <a:srcRect b="0" l="0" r="0" t="0"/>
          <a:stretch/>
        </p:blipFill>
        <p:spPr>
          <a:xfrm>
            <a:off x="980887" y="1566927"/>
            <a:ext cx="10044922" cy="3548411"/>
          </a:xfrm>
          <a:prstGeom prst="rect">
            <a:avLst/>
          </a:prstGeom>
          <a:noFill/>
          <a:ln>
            <a:noFill/>
          </a:ln>
        </p:spPr>
      </p:pic>
      <p:sp>
        <p:nvSpPr>
          <p:cNvPr id="432" name="Google Shape;432;p36"/>
          <p:cNvSpPr txBox="1"/>
          <p:nvPr/>
        </p:nvSpPr>
        <p:spPr>
          <a:xfrm>
            <a:off x="3488667" y="5294804"/>
            <a:ext cx="52842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13:  Dimensionality Reduction of Datasets</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7"/>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Parameter Tuning (MLP)</a:t>
            </a:r>
            <a:endParaRPr/>
          </a:p>
        </p:txBody>
      </p:sp>
      <p:sp>
        <p:nvSpPr>
          <p:cNvPr id="438" name="Google Shape;43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9" name="Google Shape;439;p37"/>
          <p:cNvSpPr txBox="1"/>
          <p:nvPr/>
        </p:nvSpPr>
        <p:spPr>
          <a:xfrm>
            <a:off x="3985334" y="5076950"/>
            <a:ext cx="46252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Table 14: Parameter Tuning for MLP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40" name="Google Shape;440;p37"/>
          <p:cNvPicPr preferRelativeResize="0"/>
          <p:nvPr/>
        </p:nvPicPr>
        <p:blipFill rotWithShape="1">
          <a:blip r:embed="rId3">
            <a:alphaModFix/>
          </a:blip>
          <a:srcRect b="0" l="0" r="0" t="0"/>
          <a:stretch/>
        </p:blipFill>
        <p:spPr>
          <a:xfrm>
            <a:off x="571950" y="1258828"/>
            <a:ext cx="10904433" cy="381812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8"/>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Parameter Tuning (1DCNN)</a:t>
            </a:r>
            <a:endParaRPr/>
          </a:p>
        </p:txBody>
      </p:sp>
      <p:sp>
        <p:nvSpPr>
          <p:cNvPr id="446" name="Google Shape;44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7" name="Google Shape;447;p38"/>
          <p:cNvSpPr txBox="1"/>
          <p:nvPr/>
        </p:nvSpPr>
        <p:spPr>
          <a:xfrm>
            <a:off x="4194764" y="5206562"/>
            <a:ext cx="46252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15: Parameter Tuning for 1DCNN</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448" name="Google Shape;448;p38"/>
          <p:cNvPicPr preferRelativeResize="0"/>
          <p:nvPr/>
        </p:nvPicPr>
        <p:blipFill rotWithShape="1">
          <a:blip r:embed="rId3">
            <a:alphaModFix/>
          </a:blip>
          <a:srcRect b="0" l="0" r="0" t="0"/>
          <a:stretch/>
        </p:blipFill>
        <p:spPr>
          <a:xfrm>
            <a:off x="548570" y="1165103"/>
            <a:ext cx="10691650" cy="389722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9"/>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Parameter Tuning (2DCNN)</a:t>
            </a:r>
            <a:endParaRPr/>
          </a:p>
        </p:txBody>
      </p:sp>
      <p:sp>
        <p:nvSpPr>
          <p:cNvPr id="454" name="Google Shape;45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5" name="Google Shape;455;p39"/>
          <p:cNvSpPr txBox="1"/>
          <p:nvPr/>
        </p:nvSpPr>
        <p:spPr>
          <a:xfrm>
            <a:off x="4194763" y="5459733"/>
            <a:ext cx="46252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Table 16: Parameter Tuning for 2DCNN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56" name="Google Shape;456;p39"/>
          <p:cNvPicPr preferRelativeResize="0"/>
          <p:nvPr/>
        </p:nvPicPr>
        <p:blipFill rotWithShape="1">
          <a:blip r:embed="rId3">
            <a:alphaModFix/>
          </a:blip>
          <a:srcRect b="0" l="0" r="0" t="0"/>
          <a:stretch/>
        </p:blipFill>
        <p:spPr>
          <a:xfrm>
            <a:off x="1121593" y="1192381"/>
            <a:ext cx="10232207" cy="40170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Application of Biological Data Analysis</a:t>
            </a:r>
            <a:endParaRPr/>
          </a:p>
        </p:txBody>
      </p:sp>
      <p:sp>
        <p:nvSpPr>
          <p:cNvPr id="111" name="Google Shape;111;p4"/>
          <p:cNvSpPr txBox="1"/>
          <p:nvPr/>
        </p:nvSpPr>
        <p:spPr>
          <a:xfrm>
            <a:off x="337456" y="990600"/>
            <a:ext cx="8513581" cy="344094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0000"/>
              </a:buClr>
              <a:buSzPts val="2800"/>
              <a:buFont typeface="Calibri"/>
              <a:buAutoNum type="arabicPeriod"/>
            </a:pPr>
            <a:r>
              <a:rPr i="0" lang="en-US" sz="2800">
                <a:solidFill>
                  <a:srgbClr val="000000"/>
                </a:solidFill>
                <a:latin typeface="Times New Roman"/>
                <a:ea typeface="Times New Roman"/>
                <a:cs typeface="Times New Roman"/>
                <a:sym typeface="Times New Roman"/>
              </a:rPr>
              <a:t>Biomarker Identification</a:t>
            </a:r>
            <a:endParaRPr sz="2800">
              <a:solidFill>
                <a:srgbClr val="000000"/>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Drug Discovery </a:t>
            </a:r>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Forensic Science</a:t>
            </a:r>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Times New Roman"/>
                <a:ea typeface="Times New Roman"/>
                <a:cs typeface="Times New Roman"/>
                <a:sym typeface="Times New Roman"/>
              </a:rPr>
              <a:t>Understanding Biological Processes</a:t>
            </a:r>
            <a:endParaRPr/>
          </a:p>
          <a:p>
            <a:pPr indent="-457200" lvl="0" marL="457200" marR="0" rtl="0" algn="l">
              <a:spcBef>
                <a:spcPts val="0"/>
              </a:spcBef>
              <a:spcAft>
                <a:spcPts val="0"/>
              </a:spcAft>
              <a:buClr>
                <a:srgbClr val="333333"/>
              </a:buClr>
              <a:buSzPts val="2800"/>
              <a:buFont typeface="Calibri"/>
              <a:buAutoNum type="arabicPeriod"/>
            </a:pPr>
            <a:r>
              <a:rPr lang="en-US" sz="2800">
                <a:solidFill>
                  <a:srgbClr val="333333"/>
                </a:solidFill>
                <a:latin typeface="Times New Roman"/>
                <a:ea typeface="Times New Roman"/>
                <a:cs typeface="Times New Roman"/>
                <a:sym typeface="Times New Roman"/>
              </a:rPr>
              <a:t>P</a:t>
            </a:r>
            <a:r>
              <a:rPr i="0" lang="en-US" sz="2800">
                <a:solidFill>
                  <a:srgbClr val="333333"/>
                </a:solidFill>
                <a:latin typeface="Times New Roman"/>
                <a:ea typeface="Times New Roman"/>
                <a:cs typeface="Times New Roman"/>
                <a:sym typeface="Times New Roman"/>
              </a:rPr>
              <a:t>recision and Preventive Medicines</a:t>
            </a:r>
            <a:endParaRPr/>
          </a:p>
          <a:p>
            <a:pPr indent="-457200" lvl="0" marL="457200" marR="0" rtl="0" algn="l">
              <a:spcBef>
                <a:spcPts val="0"/>
              </a:spcBef>
              <a:spcAft>
                <a:spcPts val="0"/>
              </a:spcAft>
              <a:buClr>
                <a:srgbClr val="333333"/>
              </a:buClr>
              <a:buSzPts val="2800"/>
              <a:buFont typeface="Calibri"/>
              <a:buAutoNum type="arabicPeriod"/>
            </a:pPr>
            <a:r>
              <a:rPr i="0" lang="en-US" sz="2800">
                <a:solidFill>
                  <a:srgbClr val="333333"/>
                </a:solidFill>
                <a:latin typeface="Times New Roman"/>
                <a:ea typeface="Times New Roman"/>
                <a:cs typeface="Times New Roman"/>
                <a:sym typeface="Times New Roman"/>
              </a:rPr>
              <a:t>Evolutionary studies.</a:t>
            </a:r>
            <a:endParaRPr/>
          </a:p>
          <a:p>
            <a:pPr indent="-457200" lvl="0" marL="457200" marR="0" rtl="0" algn="l">
              <a:spcBef>
                <a:spcPts val="0"/>
              </a:spcBef>
              <a:spcAft>
                <a:spcPts val="0"/>
              </a:spcAft>
              <a:buClr>
                <a:srgbClr val="121416"/>
              </a:buClr>
              <a:buSzPts val="2800"/>
              <a:buFont typeface="Calibri"/>
              <a:buAutoNum type="arabicPeriod"/>
            </a:pPr>
            <a:r>
              <a:rPr i="0" lang="en-US" sz="2800">
                <a:solidFill>
                  <a:srgbClr val="121416"/>
                </a:solidFill>
                <a:latin typeface="Times New Roman"/>
                <a:ea typeface="Times New Roman"/>
                <a:cs typeface="Times New Roman"/>
                <a:sym typeface="Times New Roman"/>
              </a:rPr>
              <a:t>Plant Modelling</a:t>
            </a:r>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p:txBody>
      </p:sp>
      <p:sp>
        <p:nvSpPr>
          <p:cNvPr id="112" name="Google Shape;11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800">
                <a:latin typeface="Arial"/>
                <a:ea typeface="Arial"/>
                <a:cs typeface="Arial"/>
                <a:sym typeface="Arial"/>
              </a:rPr>
              <a:t>‹#›</a:t>
            </a:fld>
            <a:endParaRPr sz="18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0"/>
          <p:cNvSpPr/>
          <p:nvPr/>
        </p:nvSpPr>
        <p:spPr>
          <a:xfrm>
            <a:off x="0" y="1"/>
            <a:ext cx="12192000" cy="59480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Hyper-Parameter Setting (Colon Cancer Dataset)</a:t>
            </a:r>
            <a:endParaRPr/>
          </a:p>
        </p:txBody>
      </p:sp>
      <p:sp>
        <p:nvSpPr>
          <p:cNvPr id="462" name="Google Shape;46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63" name="Google Shape;463;p40"/>
          <p:cNvPicPr preferRelativeResize="0"/>
          <p:nvPr/>
        </p:nvPicPr>
        <p:blipFill rotWithShape="1">
          <a:blip r:embed="rId3">
            <a:alphaModFix/>
          </a:blip>
          <a:srcRect b="3710" l="0" r="0" t="3359"/>
          <a:stretch/>
        </p:blipFill>
        <p:spPr>
          <a:xfrm>
            <a:off x="635064" y="594805"/>
            <a:ext cx="5892674" cy="6263195"/>
          </a:xfrm>
          <a:prstGeom prst="rect">
            <a:avLst/>
          </a:prstGeom>
          <a:noFill/>
          <a:ln>
            <a:noFill/>
          </a:ln>
        </p:spPr>
      </p:pic>
      <p:sp>
        <p:nvSpPr>
          <p:cNvPr id="464" name="Google Shape;464;p40"/>
          <p:cNvSpPr txBox="1"/>
          <p:nvPr/>
        </p:nvSpPr>
        <p:spPr>
          <a:xfrm>
            <a:off x="6196614" y="4980373"/>
            <a:ext cx="569058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17 : Hyperparameter Setting for Colon Cancer dataset Clockwise from top:a-MLP(ANOVA) b-MLP(Entropy) c-1DCNN(ANOVA) d-1DCNN(Entropy) e-2DCNN(ANOVA) f-2DCNN(Entropy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1"/>
          <p:cNvSpPr/>
          <p:nvPr/>
        </p:nvSpPr>
        <p:spPr>
          <a:xfrm>
            <a:off x="0" y="1"/>
            <a:ext cx="12192000" cy="59480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    Results: Hyper-Parameter Setting (Pancreatic Cancer Dataset)</a:t>
            </a:r>
            <a:endParaRPr/>
          </a:p>
        </p:txBody>
      </p:sp>
      <p:sp>
        <p:nvSpPr>
          <p:cNvPr id="470" name="Google Shape;47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1" name="Google Shape;471;p41"/>
          <p:cNvSpPr txBox="1"/>
          <p:nvPr/>
        </p:nvSpPr>
        <p:spPr>
          <a:xfrm>
            <a:off x="6196614" y="4980373"/>
            <a:ext cx="536032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Figure 18: Hyperparameter Setting for Pancreatic Cancer dataset Clockwise from top:a-MLP(ANOVA) b-MLP(Entropy) c-1DCNN(ANOVA) d-1DCNN(Entropy) e-2DCNN(ANOVA) f-2DCNN(Entropy)</a:t>
            </a:r>
            <a:endParaRPr/>
          </a:p>
        </p:txBody>
      </p:sp>
      <p:pic>
        <p:nvPicPr>
          <p:cNvPr id="472" name="Google Shape;472;p41"/>
          <p:cNvPicPr preferRelativeResize="0"/>
          <p:nvPr/>
        </p:nvPicPr>
        <p:blipFill rotWithShape="1">
          <a:blip r:embed="rId3">
            <a:alphaModFix/>
          </a:blip>
          <a:srcRect b="0" l="0" r="0" t="0"/>
          <a:stretch/>
        </p:blipFill>
        <p:spPr>
          <a:xfrm>
            <a:off x="557325" y="594805"/>
            <a:ext cx="5639289" cy="62260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2"/>
          <p:cNvSpPr/>
          <p:nvPr/>
        </p:nvSpPr>
        <p:spPr>
          <a:xfrm>
            <a:off x="0" y="1"/>
            <a:ext cx="12192000" cy="59480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    Results: Hyper-Parameter Setting (Breast Cancer Dataset)</a:t>
            </a:r>
            <a:endParaRPr/>
          </a:p>
        </p:txBody>
      </p:sp>
      <p:sp>
        <p:nvSpPr>
          <p:cNvPr id="478" name="Google Shape;47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9" name="Google Shape;479;p42"/>
          <p:cNvSpPr txBox="1"/>
          <p:nvPr/>
        </p:nvSpPr>
        <p:spPr>
          <a:xfrm>
            <a:off x="6196614" y="4980373"/>
            <a:ext cx="536032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Figure 19: Hyperparameter Setting for Breast Cancer dataset Clockwise from top:a-MLP(ANOVA) b-MLP(Entropy) c-1DCNN(ANOVA) d1DCNN(Entropy) e-2DCNN(ANOVA) f-2DCNN(Entropy)</a:t>
            </a:r>
            <a:endParaRPr/>
          </a:p>
        </p:txBody>
      </p:sp>
      <p:pic>
        <p:nvPicPr>
          <p:cNvPr id="480" name="Google Shape;480;p42"/>
          <p:cNvPicPr preferRelativeResize="0"/>
          <p:nvPr/>
        </p:nvPicPr>
        <p:blipFill rotWithShape="1">
          <a:blip r:embed="rId3">
            <a:alphaModFix/>
          </a:blip>
          <a:srcRect b="0" l="0" r="0" t="0"/>
          <a:stretch/>
        </p:blipFill>
        <p:spPr>
          <a:xfrm>
            <a:off x="635064" y="815463"/>
            <a:ext cx="4976291" cy="59060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43"/>
          <p:cNvSpPr/>
          <p:nvPr/>
        </p:nvSpPr>
        <p:spPr>
          <a:xfrm>
            <a:off x="0" y="1"/>
            <a:ext cx="12192000" cy="59480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Hyper-Parameter Setting (Lung Cancer Dataset)</a:t>
            </a:r>
            <a:endParaRPr/>
          </a:p>
        </p:txBody>
      </p:sp>
      <p:sp>
        <p:nvSpPr>
          <p:cNvPr id="486" name="Google Shape;48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7" name="Google Shape;487;p43"/>
          <p:cNvSpPr txBox="1"/>
          <p:nvPr/>
        </p:nvSpPr>
        <p:spPr>
          <a:xfrm>
            <a:off x="5711687" y="4980373"/>
            <a:ext cx="584524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Figure 20: Hyperparameter Setting for Lung Cancer dataset. Clockwise from top, aMLP(ANOVA) b-MLP(Entropy) c-1DCNN(ANOVA) d-1DCNN(Entropy) e-2DCNN(ANOVA) f-2DCNN(Entropy)</a:t>
            </a:r>
            <a:endParaRPr/>
          </a:p>
        </p:txBody>
      </p:sp>
      <p:pic>
        <p:nvPicPr>
          <p:cNvPr id="488" name="Google Shape;488;p43"/>
          <p:cNvPicPr preferRelativeResize="0"/>
          <p:nvPr/>
        </p:nvPicPr>
        <p:blipFill rotWithShape="1">
          <a:blip r:embed="rId3">
            <a:alphaModFix/>
          </a:blip>
          <a:srcRect b="0" l="0" r="0" t="0"/>
          <a:stretch/>
        </p:blipFill>
        <p:spPr>
          <a:xfrm>
            <a:off x="305165" y="746877"/>
            <a:ext cx="5243014" cy="59745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4"/>
          <p:cNvSpPr/>
          <p:nvPr/>
        </p:nvSpPr>
        <p:spPr>
          <a:xfrm>
            <a:off x="0" y="1"/>
            <a:ext cx="12192000" cy="64633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Hyper-Parameter Tuning</a:t>
            </a:r>
            <a:endParaRPr/>
          </a:p>
        </p:txBody>
      </p:sp>
      <p:sp>
        <p:nvSpPr>
          <p:cNvPr id="494" name="Google Shape;49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5" name="Google Shape;495;p44"/>
          <p:cNvSpPr txBox="1"/>
          <p:nvPr/>
        </p:nvSpPr>
        <p:spPr>
          <a:xfrm>
            <a:off x="4273094" y="6369715"/>
            <a:ext cx="86750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17: Hyper-Parameter Tuning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96" name="Google Shape;496;p44"/>
          <p:cNvPicPr preferRelativeResize="0"/>
          <p:nvPr/>
        </p:nvPicPr>
        <p:blipFill rotWithShape="1">
          <a:blip r:embed="rId3">
            <a:alphaModFix/>
          </a:blip>
          <a:srcRect b="0" l="0" r="0" t="0"/>
          <a:stretch/>
        </p:blipFill>
        <p:spPr>
          <a:xfrm>
            <a:off x="2643525" y="878400"/>
            <a:ext cx="7072300" cy="54913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5"/>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MLP Model Evaluation</a:t>
            </a:r>
            <a:endParaRPr/>
          </a:p>
        </p:txBody>
      </p:sp>
      <p:sp>
        <p:nvSpPr>
          <p:cNvPr id="502" name="Google Shape;50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3" name="Google Shape;503;p45"/>
          <p:cNvSpPr txBox="1"/>
          <p:nvPr/>
        </p:nvSpPr>
        <p:spPr>
          <a:xfrm>
            <a:off x="4417846" y="5052233"/>
            <a:ext cx="46252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18: Evaluation metrics for MLP</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504" name="Google Shape;504;p45"/>
          <p:cNvPicPr preferRelativeResize="0"/>
          <p:nvPr/>
        </p:nvPicPr>
        <p:blipFill rotWithShape="1">
          <a:blip r:embed="rId3">
            <a:alphaModFix/>
          </a:blip>
          <a:srcRect b="0" l="0" r="0" t="0"/>
          <a:stretch/>
        </p:blipFill>
        <p:spPr>
          <a:xfrm>
            <a:off x="1401462" y="1352606"/>
            <a:ext cx="9389076" cy="369962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6"/>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Results: MLP Model Evaluation</a:t>
            </a:r>
            <a:endParaRPr/>
          </a:p>
        </p:txBody>
      </p:sp>
      <p:sp>
        <p:nvSpPr>
          <p:cNvPr id="510" name="Google Shape;51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11" name="Google Shape;511;p46"/>
          <p:cNvPicPr preferRelativeResize="0"/>
          <p:nvPr/>
        </p:nvPicPr>
        <p:blipFill rotWithShape="1">
          <a:blip r:embed="rId3">
            <a:alphaModFix/>
          </a:blip>
          <a:srcRect b="0" l="0" r="0" t="0"/>
          <a:stretch/>
        </p:blipFill>
        <p:spPr>
          <a:xfrm>
            <a:off x="1507734" y="1379200"/>
            <a:ext cx="8605974" cy="3510852"/>
          </a:xfrm>
          <a:prstGeom prst="rect">
            <a:avLst/>
          </a:prstGeom>
          <a:noFill/>
          <a:ln>
            <a:noFill/>
          </a:ln>
        </p:spPr>
      </p:pic>
      <p:sp>
        <p:nvSpPr>
          <p:cNvPr id="512" name="Google Shape;512;p46"/>
          <p:cNvSpPr txBox="1"/>
          <p:nvPr/>
        </p:nvSpPr>
        <p:spPr>
          <a:xfrm>
            <a:off x="4055165" y="5088836"/>
            <a:ext cx="46566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Table 19: Evaluation metrics for 1DCNN</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7"/>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Results: MLP Model Evaluation</a:t>
            </a:r>
            <a:endParaRPr/>
          </a:p>
        </p:txBody>
      </p:sp>
      <p:sp>
        <p:nvSpPr>
          <p:cNvPr id="518" name="Google Shape;518;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19" name="Google Shape;519;p47"/>
          <p:cNvPicPr preferRelativeResize="0"/>
          <p:nvPr/>
        </p:nvPicPr>
        <p:blipFill rotWithShape="1">
          <a:blip r:embed="rId3">
            <a:alphaModFix/>
          </a:blip>
          <a:srcRect b="0" l="0" r="0" t="0"/>
          <a:stretch/>
        </p:blipFill>
        <p:spPr>
          <a:xfrm>
            <a:off x="1320085" y="1437704"/>
            <a:ext cx="9182569" cy="3319826"/>
          </a:xfrm>
          <a:prstGeom prst="rect">
            <a:avLst/>
          </a:prstGeom>
          <a:noFill/>
          <a:ln>
            <a:noFill/>
          </a:ln>
        </p:spPr>
      </p:pic>
      <p:sp>
        <p:nvSpPr>
          <p:cNvPr id="520" name="Google Shape;520;p47"/>
          <p:cNvSpPr txBox="1"/>
          <p:nvPr/>
        </p:nvSpPr>
        <p:spPr>
          <a:xfrm>
            <a:off x="3985334" y="4882537"/>
            <a:ext cx="46252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Table 20: Evaluation metrics for 2DCNN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8"/>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Conclusion</a:t>
            </a:r>
            <a:endParaRPr/>
          </a:p>
        </p:txBody>
      </p:sp>
      <p:sp>
        <p:nvSpPr>
          <p:cNvPr id="526" name="Google Shape;526;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7" name="Google Shape;527;p48"/>
          <p:cNvSpPr txBox="1"/>
          <p:nvPr/>
        </p:nvSpPr>
        <p:spPr>
          <a:xfrm>
            <a:off x="596349" y="1332501"/>
            <a:ext cx="11785042" cy="242451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lang="en-US" sz="2400">
                <a:solidFill>
                  <a:schemeClr val="dk1"/>
                </a:solidFill>
                <a:latin typeface="Times New Roman"/>
                <a:ea typeface="Times New Roman"/>
                <a:cs typeface="Times New Roman"/>
                <a:sym typeface="Times New Roman"/>
              </a:rPr>
              <a:t>HPC is an integral part of Biological Data Analysis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9"/>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References</a:t>
            </a:r>
            <a:endParaRPr/>
          </a:p>
        </p:txBody>
      </p:sp>
      <p:sp>
        <p:nvSpPr>
          <p:cNvPr id="533" name="Google Shape;53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4" name="Google Shape;534;p49"/>
          <p:cNvSpPr txBox="1"/>
          <p:nvPr/>
        </p:nvSpPr>
        <p:spPr>
          <a:xfrm>
            <a:off x="633046" y="1200492"/>
            <a:ext cx="10902462" cy="4708981"/>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Kwon, M. S., Park, M., &amp; Park, T. (2014). IGENT: efficient entropy based algorithm for genome-wide gene-gene interaction analysis. </a:t>
            </a:r>
            <a:r>
              <a:rPr i="1" lang="en-US" sz="2000">
                <a:solidFill>
                  <a:schemeClr val="dk1"/>
                </a:solidFill>
                <a:latin typeface="Times New Roman"/>
                <a:ea typeface="Times New Roman"/>
                <a:cs typeface="Times New Roman"/>
                <a:sym typeface="Times New Roman"/>
              </a:rPr>
              <a:t>BMC medical genomics</a:t>
            </a:r>
            <a:r>
              <a:rPr lang="en-US" sz="2000">
                <a:solidFill>
                  <a:schemeClr val="dk1"/>
                </a:solidFill>
                <a:latin typeface="Times New Roman"/>
                <a:ea typeface="Times New Roman"/>
                <a:cs typeface="Times New Roman"/>
                <a:sym typeface="Times New Roman"/>
              </a:rPr>
              <a:t>, </a:t>
            </a:r>
            <a:r>
              <a:rPr i="1" lang="en-US" sz="2000">
                <a:solidFill>
                  <a:schemeClr val="dk1"/>
                </a:solidFill>
                <a:latin typeface="Times New Roman"/>
                <a:ea typeface="Times New Roman"/>
                <a:cs typeface="Times New Roman"/>
                <a:sym typeface="Times New Roman"/>
              </a:rPr>
              <a:t>7</a:t>
            </a:r>
            <a:r>
              <a:rPr lang="en-US" sz="2000">
                <a:solidFill>
                  <a:schemeClr val="dk1"/>
                </a:solidFill>
                <a:latin typeface="Times New Roman"/>
                <a:ea typeface="Times New Roman"/>
                <a:cs typeface="Times New Roman"/>
                <a:sym typeface="Times New Roman"/>
              </a:rPr>
              <a:t>(1), S6.</a:t>
            </a:r>
            <a:endParaRPr/>
          </a:p>
          <a:p>
            <a:pPr indent="-457200" lvl="0" marL="457200" marR="0" rtl="0" algn="just">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G. Bebek, “Identifying gene interaction networks,” in Statistical Human Genetics, pp. 483– 494, Springer, 2012.</a:t>
            </a:r>
            <a:endParaRPr/>
          </a:p>
          <a:p>
            <a:pPr indent="-457200" lvl="0" marL="457200" marR="0" rtl="0" algn="just">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M. Hecker, S. Lambeck, S. Toepfer, E. Van Someren, and R. Guthke, “Gene regulatory network inference: data integration in dynamic models—a review,” Biosystems, vol. 96, no. 1, pp. 86–103, 2009.</a:t>
            </a:r>
            <a:endParaRPr/>
          </a:p>
          <a:p>
            <a:pPr indent="-457200" lvl="0" marL="457200" marR="0" rtl="0" algn="just">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G. Stelzer, N. Rosen, I. Plaschkes, S. Zimmerman, M. Twik, S. Fishilevich, T. I. Stein, R. Nudel, I. Lieder, Y. Mazor, et al., “The genecards suite: from gene data mining to disease genome sequence analyses,” Current protocols in bioinformatics, vol. 54, no. 1,pp. 1–30, 2016.</a:t>
            </a:r>
            <a:endParaRPr/>
          </a:p>
          <a:p>
            <a:pPr indent="-457200" lvl="0" marL="457200" marR="0" rtl="0" algn="just">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“genemania.org.” https://genemania.org/. Accessed: 2019-12.</a:t>
            </a:r>
            <a:endParaRPr/>
          </a:p>
          <a:p>
            <a:pPr indent="-457200" lvl="0" marL="457200" marR="0" rtl="0" algn="just">
              <a:spcBef>
                <a:spcPts val="0"/>
              </a:spcBef>
              <a:spcAft>
                <a:spcPts val="0"/>
              </a:spcAft>
              <a:buClr>
                <a:schemeClr val="dk1"/>
              </a:buClr>
              <a:buSzPts val="2000"/>
              <a:buFont typeface="Calibri"/>
              <a:buAutoNum type="arabicPeriod"/>
            </a:pPr>
            <a:r>
              <a:rPr lang="en-US" sz="2000">
                <a:solidFill>
                  <a:schemeClr val="dk1"/>
                </a:solidFill>
                <a:latin typeface="Times New Roman"/>
                <a:ea typeface="Times New Roman"/>
                <a:cs typeface="Times New Roman"/>
                <a:sym typeface="Times New Roman"/>
              </a:rPr>
              <a:t>M. Mostavi, Y.-C. Chiu, Y. Huang, and Y. Chen, “Convolutional neural network models for cancer type prediction based on gene expression,” arXiv preprint arXiv:1906.07794, 2019.</a:t>
            </a:r>
            <a:endParaRPr/>
          </a:p>
          <a:p>
            <a:pPr indent="-330200" lvl="0" marL="457200" marR="0" rtl="0" algn="just">
              <a:spcBef>
                <a:spcPts val="0"/>
              </a:spcBef>
              <a:spcAft>
                <a:spcPts val="0"/>
              </a:spcAft>
              <a:buClr>
                <a:schemeClr val="dk1"/>
              </a:buClr>
              <a:buSzPts val="2000"/>
              <a:buFont typeface="Calibri"/>
              <a:buNone/>
            </a:pPr>
            <a:r>
              <a:t/>
            </a:r>
            <a:endParaRPr sz="2000">
              <a:solidFill>
                <a:schemeClr val="dk1"/>
              </a:solidFill>
              <a:latin typeface="Times New Roman"/>
              <a:ea typeface="Times New Roman"/>
              <a:cs typeface="Times New Roman"/>
              <a:sym typeface="Times New Roman"/>
            </a:endParaRPr>
          </a:p>
          <a:p>
            <a:pPr indent="-330200" lvl="0" marL="457200" marR="0" rtl="0" algn="just">
              <a:spcBef>
                <a:spcPts val="0"/>
              </a:spcBef>
              <a:spcAft>
                <a:spcPts val="0"/>
              </a:spcAft>
              <a:buClr>
                <a:schemeClr val="dk1"/>
              </a:buClr>
              <a:buSzPts val="2000"/>
              <a:buFont typeface="Calibri"/>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Challenges in Processing Biological Data</a:t>
            </a:r>
            <a:endParaRPr/>
          </a:p>
        </p:txBody>
      </p:sp>
      <p:sp>
        <p:nvSpPr>
          <p:cNvPr id="118" name="Google Shape;118;p5"/>
          <p:cNvSpPr txBox="1"/>
          <p:nvPr/>
        </p:nvSpPr>
        <p:spPr>
          <a:xfrm>
            <a:off x="337456" y="990600"/>
            <a:ext cx="8513581" cy="5983176"/>
          </a:xfrm>
          <a:prstGeom prst="rect">
            <a:avLst/>
          </a:prstGeom>
          <a:noFill/>
          <a:ln>
            <a:noFill/>
          </a:ln>
        </p:spPr>
        <p:txBody>
          <a:bodyPr anchorCtr="0" anchor="t" bIns="45700" lIns="91425" spcFirstLastPara="1" rIns="91425" wrap="square" tIns="45700">
            <a:spAutoFit/>
          </a:bodyPr>
          <a:lstStyle/>
          <a:p>
            <a:pPr indent="-514350" lvl="1" marL="971550" marR="0" rtl="0" algn="l">
              <a:lnSpc>
                <a:spcPct val="150000"/>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High Dimensionality</a:t>
            </a:r>
            <a:endParaRPr/>
          </a:p>
          <a:p>
            <a:pPr indent="-514350" lvl="1" marL="971550" marR="0" rtl="0" algn="l">
              <a:lnSpc>
                <a:spcPct val="150000"/>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Small Sample Size for Different Conditions</a:t>
            </a:r>
            <a:endParaRPr/>
          </a:p>
          <a:p>
            <a:pPr indent="-514350" lvl="1" marL="971550" marR="0" rtl="0" algn="l">
              <a:lnSpc>
                <a:spcPct val="150000"/>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Different Experimental Conditions</a:t>
            </a:r>
            <a:endParaRPr/>
          </a:p>
          <a:p>
            <a:pPr indent="-514350" lvl="1" marL="971550" marR="0" rtl="0" algn="l">
              <a:lnSpc>
                <a:spcPct val="150000"/>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Multi Label Behavior</a:t>
            </a:r>
            <a:endParaRPr/>
          </a:p>
          <a:p>
            <a:pPr indent="-514350" lvl="1" marL="971550" marR="0" rtl="0" algn="l">
              <a:lnSpc>
                <a:spcPct val="150000"/>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Large Volume</a:t>
            </a:r>
            <a:endParaRPr/>
          </a:p>
          <a:p>
            <a:pPr indent="-279400" lvl="0" marL="457200" marR="0" rtl="0" algn="l">
              <a:lnSpc>
                <a:spcPct val="90000"/>
              </a:lnSpc>
              <a:spcBef>
                <a:spcPts val="0"/>
              </a:spcBef>
              <a:spcAft>
                <a:spcPts val="0"/>
              </a:spcAft>
              <a:buClr>
                <a:schemeClr val="dk1"/>
              </a:buClr>
              <a:buSzPts val="2800"/>
              <a:buFont typeface="Calibri"/>
              <a:buNone/>
            </a:pPr>
            <a:r>
              <a:t/>
            </a:r>
            <a:endParaRPr sz="2800">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p:txBody>
      </p:sp>
      <p:sp>
        <p:nvSpPr>
          <p:cNvPr id="119" name="Google Shape;11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800">
                <a:latin typeface="Arial"/>
                <a:ea typeface="Arial"/>
                <a:cs typeface="Arial"/>
                <a:sym typeface="Arial"/>
              </a:rPr>
              <a:t>‹#›</a:t>
            </a:fld>
            <a:endParaRPr sz="18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0"/>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References</a:t>
            </a:r>
            <a:endParaRPr/>
          </a:p>
        </p:txBody>
      </p:sp>
      <p:sp>
        <p:nvSpPr>
          <p:cNvPr id="540" name="Google Shape;54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1" name="Google Shape;541;p50"/>
          <p:cNvSpPr txBox="1"/>
          <p:nvPr/>
        </p:nvSpPr>
        <p:spPr>
          <a:xfrm>
            <a:off x="492369" y="1250051"/>
            <a:ext cx="11155680" cy="5940088"/>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2000"/>
              <a:buFont typeface="Times New Roman"/>
              <a:buAutoNum type="arabicPeriod" startAt="7"/>
            </a:pPr>
            <a:r>
              <a:rPr lang="en-US" sz="2000">
                <a:solidFill>
                  <a:schemeClr val="dk1"/>
                </a:solidFill>
                <a:latin typeface="Times New Roman"/>
                <a:ea typeface="Times New Roman"/>
                <a:cs typeface="Times New Roman"/>
                <a:sym typeface="Times New Roman"/>
              </a:rPr>
              <a:t>N. Noman and H. Iba, “Reverse engineering genetic networks using evolutionary computation, Genome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informatics, vol. 16, no. 2, pp. 205–214, 2005.’</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8.    T. Chen, V. Filkov, and S. S. Skiena, “Identifying gene regulatory networks from experimental data,”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Parallel computing, vol. 27, no. 1-2, pp. 141–162, 2001. </a:t>
            </a:r>
            <a:endParaRPr/>
          </a:p>
          <a:p>
            <a:pPr indent="-457200" lvl="0" marL="457200" marR="0" rtl="0" algn="just">
              <a:spcBef>
                <a:spcPts val="0"/>
              </a:spcBef>
              <a:spcAft>
                <a:spcPts val="0"/>
              </a:spcAft>
              <a:buClr>
                <a:schemeClr val="dk1"/>
              </a:buClr>
              <a:buSzPts val="2000"/>
              <a:buFont typeface="Times New Roman"/>
              <a:buAutoNum type="arabicPeriod" startAt="9"/>
            </a:pPr>
            <a:r>
              <a:rPr lang="en-US" sz="2000">
                <a:solidFill>
                  <a:schemeClr val="dk1"/>
                </a:solidFill>
                <a:latin typeface="Times New Roman"/>
                <a:ea typeface="Times New Roman"/>
                <a:cs typeface="Times New Roman"/>
                <a:sym typeface="Times New Roman"/>
              </a:rPr>
              <a:t>S. Liang, S. Fuhrman, and R. Somogyi, “Reveal, a general reverse engineering algorithm for inference of genetic network architectures,” 1998.</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10.   M. Zou and S. D. Conzen, “A new dynamic bayesian network (dbn) approach for identifying gene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regulatory networks from time course microarray data,” Bioinformatics, vol. 21, no. 1,pp. 71–79,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2005.</a:t>
            </a:r>
            <a:endParaRPr/>
          </a:p>
          <a:p>
            <a:pPr indent="-457200" lvl="0" marL="457200" marR="0" rtl="0" algn="just">
              <a:spcBef>
                <a:spcPts val="0"/>
              </a:spcBef>
              <a:spcAft>
                <a:spcPts val="0"/>
              </a:spcAft>
              <a:buClr>
                <a:schemeClr val="dk1"/>
              </a:buClr>
              <a:buSzPts val="2000"/>
              <a:buFont typeface="Times New Roman"/>
              <a:buAutoNum type="arabicPeriod" startAt="11"/>
            </a:pPr>
            <a:r>
              <a:rPr lang="en-US" sz="2000">
                <a:solidFill>
                  <a:schemeClr val="dk1"/>
                </a:solidFill>
                <a:latin typeface="Times New Roman"/>
                <a:ea typeface="Times New Roman"/>
                <a:cs typeface="Times New Roman"/>
                <a:sym typeface="Times New Roman"/>
              </a:rPr>
              <a:t> P. J. Woolf and Y. Wang, “A fuzzy logic approach to analyzing gene expression data,” Physiological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Genomics, vol. 3, no. 1, pp. 9–15, 2000.</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12.    P. Du, J. Gong, E. S. Wurtele, and J. A. Dickerson, “Modeling gene expression networks using fuzzy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logic,” IEEE Transactions on Systems, Man, and Cybernetics, Part B (Cybernetics), vol. 35, no. 6,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pp.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1351–1359, 2005.</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1"/>
          <p:cNvSpPr/>
          <p:nvPr/>
        </p:nvSpPr>
        <p:spPr>
          <a:xfrm>
            <a:off x="0" y="0"/>
            <a:ext cx="12192000" cy="57677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References</a:t>
            </a:r>
            <a:endParaRPr/>
          </a:p>
        </p:txBody>
      </p:sp>
      <p:sp>
        <p:nvSpPr>
          <p:cNvPr id="547" name="Google Shape;54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8" name="Google Shape;548;p51"/>
          <p:cNvSpPr txBox="1"/>
          <p:nvPr/>
        </p:nvSpPr>
        <p:spPr>
          <a:xfrm>
            <a:off x="576775" y="892629"/>
            <a:ext cx="11255996" cy="6555641"/>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2000"/>
              <a:buFont typeface="Times New Roman"/>
              <a:buAutoNum type="arabicPeriod" startAt="13"/>
            </a:pPr>
            <a:r>
              <a:rPr lang="en-US" sz="2000">
                <a:solidFill>
                  <a:schemeClr val="dk1"/>
                </a:solidFill>
                <a:latin typeface="Times New Roman"/>
                <a:ea typeface="Times New Roman"/>
                <a:cs typeface="Times New Roman"/>
                <a:sym typeface="Times New Roman"/>
              </a:rPr>
              <a:t>      S. Vineetha, C. C. S. Bhat, and S. M. Idicula, “Gene regulatory network from microarray data of 	colon cancer patients using tsk-type recurrent neural fuzzy network,” Gene, vol. 506, no. 2, pp. 	408–416,     	2012.</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14.    	S. Mandal, G. Saha, and R. K. Pal, “Neural network based gene regulatory network 	reconstruction,” 	in Proceedings of the 2015 Third International Conference on Computer, 	Communication, Control 	and Information Technology (C3IT), pp. 1–5, IEEE, 2015.</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15.     	A. A. Margolin, I. Nemenman, K. Basso, C. Wiggins, G. Stolovitzky, R. Dalla Favera, and A. 	Califano, “Aracne: an algorithm for the reconstruction of gene regulatory networks in a mammalian 	cellular context,” in BMC bioinformatics, vol. 7, p. S7, Springer, 2006.</a:t>
            </a:r>
            <a:endParaRPr/>
          </a:p>
          <a:p>
            <a:pPr indent="-342900" lvl="0" marL="342900" marR="0" rtl="0" algn="just">
              <a:spcBef>
                <a:spcPts val="0"/>
              </a:spcBef>
              <a:spcAft>
                <a:spcPts val="0"/>
              </a:spcAft>
              <a:buClr>
                <a:schemeClr val="dk1"/>
              </a:buClr>
              <a:buSzPts val="2000"/>
              <a:buFont typeface="Times New Roman"/>
              <a:buAutoNum type="arabicPeriod" startAt="16"/>
            </a:pPr>
            <a:r>
              <a:rPr lang="en-US" sz="2000">
                <a:solidFill>
                  <a:schemeClr val="dk1"/>
                </a:solidFill>
                <a:latin typeface="Times New Roman"/>
                <a:ea typeface="Times New Roman"/>
                <a:cs typeface="Times New Roman"/>
                <a:sym typeface="Times New Roman"/>
              </a:rPr>
              <a:t>         F. Chu, W. Xie, and L. Wang, “Gene selection and cancer classiﬁcation using a fuzzy neural       	network,” in IEEE AnnuaMeeting of the Fuzzy Information, 2004. Processing NAFIPS’04., vol. 2, 	pp. 555–559, IEEE, 2004.</a:t>
            </a:r>
            <a:endParaRPr/>
          </a:p>
          <a:p>
            <a:pPr indent="-342900" lvl="0" marL="342900" marR="0" rtl="0" algn="just">
              <a:spcBef>
                <a:spcPts val="0"/>
              </a:spcBef>
              <a:spcAft>
                <a:spcPts val="0"/>
              </a:spcAft>
              <a:buClr>
                <a:schemeClr val="dk1"/>
              </a:buClr>
              <a:buSzPts val="2000"/>
              <a:buFont typeface="Times New Roman"/>
              <a:buAutoNum type="arabicPeriod" startAt="16"/>
            </a:pPr>
            <a:r>
              <a:rPr lang="en-US" sz="2000">
                <a:solidFill>
                  <a:schemeClr val="dk1"/>
                </a:solidFill>
                <a:latin typeface="Times New Roman"/>
                <a:ea typeface="Times New Roman"/>
                <a:cs typeface="Times New Roman"/>
                <a:sym typeface="Times New Roman"/>
              </a:rPr>
              <a:t>   	S. B. Cho and H.-H. Won, “Cancer classiﬁcation using ensemble of neural networks with multiple 	signiﬁcant gene                subsets,” Applied Intelligence, vol. 26, no. 3, pp. 243–250, 2007.</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18.   	 S. Agrawal and J. Agrawal, “Neural network techniques for cancer prediction: A survey,” Procedia 	Computer Science,  vol. 60, pp. 769–774, 2015.</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2"/>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References</a:t>
            </a:r>
            <a:endParaRPr/>
          </a:p>
        </p:txBody>
      </p:sp>
      <p:sp>
        <p:nvSpPr>
          <p:cNvPr id="554" name="Google Shape;55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5" name="Google Shape;555;p52"/>
          <p:cNvSpPr txBox="1"/>
          <p:nvPr/>
        </p:nvSpPr>
        <p:spPr>
          <a:xfrm>
            <a:off x="348343" y="892629"/>
            <a:ext cx="11609195" cy="50167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19.     P. Danaee, R. Ghaeini, and D. A. Hendrix, “A deep learning approach for cancer detection and relevant  	gene identiﬁcation,” in PACIFIC SYMPOSIUM ON BIOCOMPUTING 2017, pp. 219–229, World 	Scientiﬁc, 2017.</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20.     T. Ahn, T. Goo, C.-h. Lee, S. Kim, K. Han, S. Park, and T. Park, “Deep learning-based identiﬁcation of	cancer normal tissue using gene expression data,” in 2018 IEEE International Conference on 	Bioinformatics and  Biomedicine (BIBM), pp. 1748–1752, IEEE, 2018.</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21.     C. Li and M. Zhang, “Deep learning in pan-cancer early detection based on gene expression,” 2018.</a:t>
            </a:r>
            <a:endParaRPr/>
          </a:p>
          <a:p>
            <a:pPr indent="-342900" lvl="0" marL="342900" marR="0" rtl="0" algn="just">
              <a:spcBef>
                <a:spcPts val="0"/>
              </a:spcBef>
              <a:spcAft>
                <a:spcPts val="0"/>
              </a:spcAft>
              <a:buClr>
                <a:schemeClr val="dk1"/>
              </a:buClr>
              <a:buSzPts val="2000"/>
              <a:buFont typeface="Times New Roman"/>
              <a:buAutoNum type="arabicPeriod" startAt="22"/>
            </a:pPr>
            <a:r>
              <a:rPr lang="en-US" sz="2000">
                <a:solidFill>
                  <a:schemeClr val="dk1"/>
                </a:solidFill>
                <a:latin typeface="Times New Roman"/>
                <a:ea typeface="Times New Roman"/>
                <a:cs typeface="Times New Roman"/>
                <a:sym typeface="Times New Roman"/>
              </a:rPr>
              <a:t>     M. Mostavi, Y.-C. Chiu, Y. Huang, and Y. Chen, “Convolutional neural network models for cancer type          	prediction based on gene expression,” arXiv preprint arXiv:1906.07794,2019.</a:t>
            </a:r>
            <a:endParaRPr/>
          </a:p>
          <a:p>
            <a:pPr indent="-342900" lvl="0" marL="342900" marR="0" rtl="0" algn="just">
              <a:spcBef>
                <a:spcPts val="0"/>
              </a:spcBef>
              <a:spcAft>
                <a:spcPts val="0"/>
              </a:spcAft>
              <a:buClr>
                <a:schemeClr val="dk1"/>
              </a:buClr>
              <a:buSzPts val="2000"/>
              <a:buFont typeface="Times New Roman"/>
              <a:buAutoNum type="arabicPeriod" startAt="22"/>
            </a:pPr>
            <a:r>
              <a:rPr lang="en-US" sz="2000">
                <a:solidFill>
                  <a:schemeClr val="dk1"/>
                </a:solidFill>
                <a:latin typeface="Times New Roman"/>
                <a:ea typeface="Times New Roman"/>
                <a:cs typeface="Times New Roman"/>
                <a:sym typeface="Times New Roman"/>
              </a:rPr>
              <a:t>    R. R. Bhat, V. Viswanath, and X. Li, “Deepcancer: detecting cancer through gene expressions via deep                	generative learning,” arXiv preprint arXiv:1612.03211, 2016</a:t>
            </a:r>
            <a:endParaRPr/>
          </a:p>
          <a:p>
            <a:pPr indent="-342900" lvl="0" marL="342900" marR="0" rtl="0" algn="just">
              <a:spcBef>
                <a:spcPts val="0"/>
              </a:spcBef>
              <a:spcAft>
                <a:spcPts val="0"/>
              </a:spcAft>
              <a:buClr>
                <a:schemeClr val="dk1"/>
              </a:buClr>
              <a:buSzPts val="2000"/>
              <a:buFont typeface="Times New Roman"/>
              <a:buAutoNum type="arabicPeriod" startAt="22"/>
            </a:pPr>
            <a:r>
              <a:rPr lang="en-US" sz="2000">
                <a:solidFill>
                  <a:schemeClr val="dk1"/>
                </a:solidFill>
                <a:latin typeface="Times New Roman"/>
                <a:ea typeface="Times New Roman"/>
                <a:cs typeface="Times New Roman"/>
                <a:sym typeface="Times New Roman"/>
              </a:rPr>
              <a:t>     A. Canakoglu, L. Nanni, A. Sokolovsky, and S. Ceri, “Designing and evaluating deep learning methods     </a:t>
            </a:r>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for   cancer  classiﬁcation on gene expression data,” Proceedings of CIBB, vol. 2, p. 1, 2018.</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3"/>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   The End</a:t>
            </a:r>
            <a:endParaRPr/>
          </a:p>
        </p:txBody>
      </p:sp>
      <p:sp>
        <p:nvSpPr>
          <p:cNvPr id="561" name="Google Shape;56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2" name="Google Shape;562;p53"/>
          <p:cNvSpPr txBox="1"/>
          <p:nvPr/>
        </p:nvSpPr>
        <p:spPr>
          <a:xfrm>
            <a:off x="4261281" y="4279036"/>
            <a:ext cx="612559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Times New Roman"/>
                <a:ea typeface="Times New Roman"/>
                <a:cs typeface="Times New Roman"/>
                <a:sym typeface="Times New Roman"/>
              </a:rPr>
              <a:t>THANK YOU</a:t>
            </a:r>
            <a:endParaRPr/>
          </a:p>
        </p:txBody>
      </p:sp>
      <p:pic>
        <p:nvPicPr>
          <p:cNvPr id="563" name="Google Shape;563;p53"/>
          <p:cNvPicPr preferRelativeResize="0"/>
          <p:nvPr/>
        </p:nvPicPr>
        <p:blipFill rotWithShape="1">
          <a:blip r:embed="rId3">
            <a:alphaModFix/>
          </a:blip>
          <a:srcRect b="0" l="0" r="0" t="0"/>
          <a:stretch/>
        </p:blipFill>
        <p:spPr>
          <a:xfrm>
            <a:off x="5097693" y="2014770"/>
            <a:ext cx="1996613" cy="19127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Aspect of Biological Data Processing in Reference of HPC </a:t>
            </a:r>
            <a:endParaRPr/>
          </a:p>
        </p:txBody>
      </p:sp>
      <p:sp>
        <p:nvSpPr>
          <p:cNvPr id="125" name="Google Shape;125;p6"/>
          <p:cNvSpPr txBox="1"/>
          <p:nvPr/>
        </p:nvSpPr>
        <p:spPr>
          <a:xfrm>
            <a:off x="337455" y="990600"/>
            <a:ext cx="10834127" cy="21311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1" lang="en-US" sz="2400">
                <a:solidFill>
                  <a:schemeClr val="dk1"/>
                </a:solidFill>
                <a:latin typeface="Arial"/>
                <a:ea typeface="Arial"/>
                <a:cs typeface="Arial"/>
                <a:sym typeface="Arial"/>
              </a:rPr>
              <a:t>There are two aspect of biological data processing in reference of HPC</a:t>
            </a:r>
            <a:endParaRPr/>
          </a:p>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a:p>
            <a:pPr indent="-457200" lvl="1" marL="914400" marR="0" rtl="0" algn="l">
              <a:lnSpc>
                <a:spcPct val="15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To extract the gene triplets and create their gene interaction network</a:t>
            </a:r>
            <a:endParaRPr b="0" i="0" sz="2400" u="none" cap="none" strike="noStrike">
              <a:solidFill>
                <a:schemeClr val="dk1"/>
              </a:solidFill>
              <a:latin typeface="Times New Roman"/>
              <a:ea typeface="Times New Roman"/>
              <a:cs typeface="Times New Roman"/>
              <a:sym typeface="Times New Roman"/>
            </a:endParaRPr>
          </a:p>
          <a:p>
            <a:pPr indent="-457200" lvl="1" marL="914400" marR="0" rtl="0" algn="l">
              <a:lnSpc>
                <a:spcPct val="15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Times New Roman"/>
                <a:ea typeface="Times New Roman"/>
                <a:cs typeface="Times New Roman"/>
                <a:sym typeface="Times New Roman"/>
              </a:rPr>
              <a:t>DL models for cancer prediction</a:t>
            </a:r>
            <a:endParaRPr/>
          </a:p>
        </p:txBody>
      </p:sp>
      <p:sp>
        <p:nvSpPr>
          <p:cNvPr id="126" name="Google Shape;1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800">
                <a:latin typeface="Arial"/>
                <a:ea typeface="Arial"/>
                <a:cs typeface="Arial"/>
                <a:sym typeface="Arial"/>
              </a:rPr>
              <a:t>‹#›</a:t>
            </a:fld>
            <a:endParaRPr sz="18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FFFF00"/>
                </a:solidFill>
                <a:latin typeface="Times New Roman"/>
                <a:ea typeface="Times New Roman"/>
                <a:cs typeface="Times New Roman"/>
                <a:sym typeface="Times New Roman"/>
              </a:rPr>
              <a:t>Motivation</a:t>
            </a:r>
            <a:endParaRPr/>
          </a:p>
        </p:txBody>
      </p:sp>
      <p:sp>
        <p:nvSpPr>
          <p:cNvPr id="132" name="Google Shape;13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3" name="Google Shape;133;p7"/>
          <p:cNvSpPr txBox="1"/>
          <p:nvPr/>
        </p:nvSpPr>
        <p:spPr>
          <a:xfrm>
            <a:off x="238112" y="1064792"/>
            <a:ext cx="11560628" cy="452431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Advances in </a:t>
            </a:r>
            <a:r>
              <a:rPr b="1" lang="en-US" sz="2400">
                <a:solidFill>
                  <a:schemeClr val="dk1"/>
                </a:solidFill>
                <a:latin typeface="Times New Roman"/>
                <a:ea typeface="Times New Roman"/>
                <a:cs typeface="Times New Roman"/>
                <a:sym typeface="Times New Roman"/>
              </a:rPr>
              <a:t>microarray technology</a:t>
            </a:r>
            <a:r>
              <a:rPr lang="en-US" sz="2400">
                <a:solidFill>
                  <a:schemeClr val="dk1"/>
                </a:solidFill>
                <a:latin typeface="Times New Roman"/>
                <a:ea typeface="Times New Roman"/>
                <a:cs typeface="Times New Roman"/>
                <a:sym typeface="Times New Roman"/>
              </a:rPr>
              <a:t>, have made availability of </a:t>
            </a:r>
            <a:r>
              <a:rPr b="1" lang="en-US" sz="2400">
                <a:solidFill>
                  <a:schemeClr val="dk1"/>
                </a:solidFill>
                <a:latin typeface="Times New Roman"/>
                <a:ea typeface="Times New Roman"/>
                <a:cs typeface="Times New Roman"/>
                <a:sym typeface="Times New Roman"/>
              </a:rPr>
              <a:t>gene expression data</a:t>
            </a:r>
            <a:r>
              <a:rPr lang="en-US" sz="2400">
                <a:solidFill>
                  <a:schemeClr val="dk1"/>
                </a:solidFill>
                <a:latin typeface="Times New Roman"/>
                <a:ea typeface="Times New Roman"/>
                <a:cs typeface="Times New Roman"/>
                <a:sym typeface="Times New Roman"/>
              </a:rPr>
              <a:t> easier as they can capture mRNA expression for thousands of genes parallelly. This has further pushed the needs for appropriate computational techniques for gene expression data analysis.</a:t>
            </a:r>
            <a:endParaRPr/>
          </a:p>
          <a:p>
            <a:pPr indent="-133350" lvl="0" marL="285750" marR="0" rtl="0" algn="just">
              <a:spcBef>
                <a:spcPts val="0"/>
              </a:spcBef>
              <a:spcAft>
                <a:spcPts val="0"/>
              </a:spcAft>
              <a:buClr>
                <a:schemeClr val="dk1"/>
              </a:buClr>
              <a:buSzPts val="2400"/>
              <a:buFont typeface="Arial"/>
              <a:buNone/>
            </a:pPr>
            <a:r>
              <a:t/>
            </a:r>
            <a:endParaRPr b="1" sz="24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400"/>
              <a:buFont typeface="Arial"/>
              <a:buChar char="•"/>
            </a:pPr>
            <a:r>
              <a:rPr b="1" lang="en-US" sz="2400">
                <a:solidFill>
                  <a:schemeClr val="dk1"/>
                </a:solidFill>
                <a:latin typeface="Times New Roman"/>
                <a:ea typeface="Times New Roman"/>
                <a:cs typeface="Times New Roman"/>
                <a:sym typeface="Times New Roman"/>
              </a:rPr>
              <a:t>Cancer </a:t>
            </a:r>
            <a:r>
              <a:rPr lang="en-US" sz="2400">
                <a:solidFill>
                  <a:schemeClr val="dk1"/>
                </a:solidFill>
                <a:latin typeface="Times New Roman"/>
                <a:ea typeface="Times New Roman"/>
                <a:cs typeface="Times New Roman"/>
                <a:sym typeface="Times New Roman"/>
              </a:rPr>
              <a:t>can develop in any part of the body where cell growth becomes abnormally unregulated and cells proliferate in an uncontrolled manner, invading nearby normal tissues. Cancer as a disease that is </a:t>
            </a:r>
            <a:r>
              <a:rPr b="1" lang="en-US" sz="2400">
                <a:solidFill>
                  <a:schemeClr val="dk1"/>
                </a:solidFill>
                <a:latin typeface="Times New Roman"/>
                <a:ea typeface="Times New Roman"/>
                <a:cs typeface="Times New Roman"/>
                <a:sym typeface="Times New Roman"/>
              </a:rPr>
              <a:t>less understood </a:t>
            </a:r>
            <a:r>
              <a:rPr lang="en-US" sz="2400">
                <a:solidFill>
                  <a:schemeClr val="dk1"/>
                </a:solidFill>
                <a:latin typeface="Times New Roman"/>
                <a:ea typeface="Times New Roman"/>
                <a:cs typeface="Times New Roman"/>
                <a:sym typeface="Times New Roman"/>
              </a:rPr>
              <a:t>so we have taken up this disease dataset for analysis.</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400"/>
              <a:buFont typeface="Arial"/>
              <a:buChar char="•"/>
            </a:pPr>
            <a:r>
              <a:rPr b="1" lang="en-US" sz="2400">
                <a:solidFill>
                  <a:schemeClr val="dk1"/>
                </a:solidFill>
                <a:latin typeface="Times New Roman"/>
                <a:ea typeface="Times New Roman"/>
                <a:cs typeface="Times New Roman"/>
                <a:sym typeface="Times New Roman"/>
              </a:rPr>
              <a:t>Drug discovery </a:t>
            </a:r>
            <a:r>
              <a:rPr lang="en-US" sz="2400">
                <a:solidFill>
                  <a:schemeClr val="dk1"/>
                </a:solidFill>
                <a:latin typeface="Times New Roman"/>
                <a:ea typeface="Times New Roman"/>
                <a:cs typeface="Times New Roman"/>
                <a:sym typeface="Times New Roman"/>
              </a:rPr>
              <a:t>for cancer treatment and </a:t>
            </a:r>
            <a:r>
              <a:rPr b="1" lang="en-US" sz="2400">
                <a:solidFill>
                  <a:schemeClr val="dk1"/>
                </a:solidFill>
                <a:latin typeface="Times New Roman"/>
                <a:ea typeface="Times New Roman"/>
                <a:cs typeface="Times New Roman"/>
                <a:sym typeface="Times New Roman"/>
              </a:rPr>
              <a:t>early detection of cancer </a:t>
            </a:r>
            <a:r>
              <a:rPr lang="en-US" sz="2400">
                <a:solidFill>
                  <a:schemeClr val="dk1"/>
                </a:solidFill>
                <a:latin typeface="Times New Roman"/>
                <a:ea typeface="Times New Roman"/>
                <a:cs typeface="Times New Roman"/>
                <a:sym typeface="Times New Roman"/>
              </a:rPr>
              <a:t>in patients are two important areas where computational techniques can aid and speedup wet lab efforts.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Research Issue Addressed </a:t>
            </a:r>
            <a:endParaRPr/>
          </a:p>
        </p:txBody>
      </p:sp>
      <p:sp>
        <p:nvSpPr>
          <p:cNvPr id="139" name="Google Shape;13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0" name="Google Shape;140;p8"/>
          <p:cNvSpPr txBox="1"/>
          <p:nvPr/>
        </p:nvSpPr>
        <p:spPr>
          <a:xfrm>
            <a:off x="424543" y="1073669"/>
            <a:ext cx="11560628" cy="433452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Most of the work on gene expression data has been done for finding gene pairs which represent either activator or repressor relationship. Very few work has been done towards detection of gene triplets. So there is a scope for developing computational techniques for finding gene triplets.</a:t>
            </a:r>
            <a:endParaRPr/>
          </a:p>
          <a:p>
            <a:pPr indent="-107950" lvl="0" marL="285750" marR="0" rtl="0" algn="just">
              <a:spcBef>
                <a:spcPts val="0"/>
              </a:spcBef>
              <a:spcAft>
                <a:spcPts val="0"/>
              </a:spcAft>
              <a:buClr>
                <a:schemeClr val="dk1"/>
              </a:buClr>
              <a:buSzPts val="2800"/>
              <a:buFont typeface="Arial"/>
              <a:buNone/>
            </a:pPr>
            <a:r>
              <a:t/>
            </a:r>
            <a:endParaRPr sz="2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In case of gene triplets, most of the work has been done over lower organism datasets but to the best of our knowledge no work has been reported towards detection of gene triplets from mammalian expression data. So there is a scope for working in this direction.</a:t>
            </a:r>
            <a:endParaRPr/>
          </a:p>
          <a:p>
            <a:pPr indent="-171450" lvl="0" marL="285750" marR="0" rtl="0" algn="just">
              <a:lnSpc>
                <a:spcPct val="15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p:nvPr/>
        </p:nvSpPr>
        <p:spPr>
          <a:xfrm>
            <a:off x="0" y="0"/>
            <a:ext cx="12192000" cy="8926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    </a:t>
            </a:r>
            <a:r>
              <a:rPr b="1" lang="en-US" sz="3600">
                <a:solidFill>
                  <a:srgbClr val="FFFF00"/>
                </a:solidFill>
                <a:latin typeface="Times New Roman"/>
                <a:ea typeface="Times New Roman"/>
                <a:cs typeface="Times New Roman"/>
                <a:sym typeface="Times New Roman"/>
              </a:rPr>
              <a:t>Preliminary Concepts</a:t>
            </a:r>
            <a:endParaRPr/>
          </a:p>
        </p:txBody>
      </p:sp>
      <p:sp>
        <p:nvSpPr>
          <p:cNvPr id="146" name="Google Shape;14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7" name="Google Shape;147;p9"/>
          <p:cNvSpPr txBox="1"/>
          <p:nvPr/>
        </p:nvSpPr>
        <p:spPr>
          <a:xfrm>
            <a:off x="315686" y="1175657"/>
            <a:ext cx="11560628" cy="2662267"/>
          </a:xfrm>
          <a:prstGeom prst="rect">
            <a:avLst/>
          </a:prstGeom>
          <a:noFill/>
          <a:ln>
            <a:noFill/>
          </a:ln>
        </p:spPr>
        <p:txBody>
          <a:bodyPr anchorCtr="0" anchor="t" bIns="45700" lIns="91425" spcFirstLastPara="1" rIns="91425" wrap="square" tIns="45700">
            <a:spAutoFit/>
          </a:bodyPr>
          <a:lstStyle/>
          <a:p>
            <a:pPr indent="-228600" lvl="0" marL="342900" marR="0" rtl="0" algn="just">
              <a:lnSpc>
                <a:spcPct val="15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Gene Interaction Network </a:t>
            </a:r>
            <a:r>
              <a:rPr lang="en-US" sz="2800">
                <a:solidFill>
                  <a:schemeClr val="dk1"/>
                </a:solidFill>
                <a:latin typeface="Times New Roman"/>
                <a:ea typeface="Times New Roman"/>
                <a:cs typeface="Times New Roman"/>
                <a:sym typeface="Times New Roman"/>
              </a:rPr>
              <a:t>(GIN)</a:t>
            </a: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is a set of genes (nodes) connected by edges representing functional relationships among these genes. Relationships is in the form of physical interaction through their gene products, e.g., proteins, or one of the genes alters or affects the activity of other gene of interest [2] [3]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2020-05-30T05:12:46Z</dcterms:created>
  <dc:creator>Subhasree Majumder</dc:creator>
</cp:coreProperties>
</file>